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5" r:id="rId8"/>
    <p:sldId id="262" r:id="rId9"/>
    <p:sldId id="263" r:id="rId10"/>
    <p:sldId id="264"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DCEA47-076B-446B-965E-613C979EB813}" type="datetimeFigureOut">
              <a:rPr lang="en-IN" smtClean="0"/>
              <a:t>13-06-2024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99889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DCEA47-076B-446B-965E-613C979EB813}" type="datetimeFigureOut">
              <a:rPr lang="en-IN" smtClean="0"/>
              <a:t>13-06-2024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175598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DCEA47-076B-446B-965E-613C979EB813}" type="datetimeFigureOut">
              <a:rPr lang="en-IN" smtClean="0"/>
              <a:t>13-06-2024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7757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DCEA47-076B-446B-965E-613C979EB813}" type="datetimeFigureOut">
              <a:rPr lang="en-IN" smtClean="0"/>
              <a:t>13-06-2024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1994662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DCEA47-076B-446B-965E-613C979EB813}" type="datetimeFigureOut">
              <a:rPr lang="en-IN" smtClean="0"/>
              <a:t>13-06-2024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295445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DCEA47-076B-446B-965E-613C979EB813}" type="datetimeFigureOut">
              <a:rPr lang="en-IN" smtClean="0"/>
              <a:t>13-06-2024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777731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DCEA47-076B-446B-965E-613C979EB813}" type="datetimeFigureOut">
              <a:rPr lang="en-IN" smtClean="0"/>
              <a:t>13-06-2024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3147085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DCEA47-076B-446B-965E-613C979EB813}" type="datetimeFigureOut">
              <a:rPr lang="en-IN" smtClean="0"/>
              <a:t>13-06-2024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2469730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DCEA47-076B-446B-965E-613C979EB813}" type="datetimeFigureOut">
              <a:rPr lang="en-IN" smtClean="0"/>
              <a:t>13-06-2024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234637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DCEA47-076B-446B-965E-613C979EB813}" type="datetimeFigureOut">
              <a:rPr lang="en-IN" smtClean="0"/>
              <a:t>13-06-2024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1200774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DCEA47-076B-446B-965E-613C979EB813}" type="datetimeFigureOut">
              <a:rPr lang="en-IN" smtClean="0"/>
              <a:t>13-06-2024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CF89DE-1BA2-43BE-AC93-D093669E2FB3}" type="slidenum">
              <a:rPr lang="en-IN" smtClean="0"/>
              <a:t>‹#›</a:t>
            </a:fld>
            <a:endParaRPr lang="en-IN"/>
          </a:p>
        </p:txBody>
      </p:sp>
    </p:spTree>
    <p:extLst>
      <p:ext uri="{BB962C8B-B14F-4D97-AF65-F5344CB8AC3E}">
        <p14:creationId xmlns:p14="http://schemas.microsoft.com/office/powerpoint/2010/main" val="3260799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DCEA47-076B-446B-965E-613C979EB813}" type="datetimeFigureOut">
              <a:rPr lang="en-IN" smtClean="0"/>
              <a:t>13-06-2024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F89DE-1BA2-43BE-AC93-D093669E2FB3}" type="slidenum">
              <a:rPr lang="en-IN" smtClean="0"/>
              <a:t>‹#›</a:t>
            </a:fld>
            <a:endParaRPr lang="en-IN"/>
          </a:p>
        </p:txBody>
      </p:sp>
    </p:spTree>
    <p:extLst>
      <p:ext uri="{BB962C8B-B14F-4D97-AF65-F5344CB8AC3E}">
        <p14:creationId xmlns:p14="http://schemas.microsoft.com/office/powerpoint/2010/main" val="201039521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620B6-2E8F-1B82-8D58-0952C3762543}"/>
              </a:ext>
            </a:extLst>
          </p:cNvPr>
          <p:cNvSpPr>
            <a:spLocks noGrp="1"/>
          </p:cNvSpPr>
          <p:nvPr>
            <p:ph type="ctrTitle"/>
          </p:nvPr>
        </p:nvSpPr>
        <p:spPr>
          <a:xfrm>
            <a:off x="1524000" y="1122362"/>
            <a:ext cx="9430512" cy="3495358"/>
          </a:xfrm>
        </p:spPr>
        <p:txBody>
          <a:bodyPr/>
          <a:lstStyle/>
          <a:p>
            <a:r>
              <a:rPr lang="en-US" dirty="0"/>
              <a:t>Computation of Income Tax Using Excel for an Individual</a:t>
            </a:r>
            <a:br>
              <a:rPr lang="en-US" dirty="0"/>
            </a:br>
            <a:endParaRPr lang="en-IN" dirty="0"/>
          </a:p>
        </p:txBody>
      </p:sp>
    </p:spTree>
    <p:extLst>
      <p:ext uri="{BB962C8B-B14F-4D97-AF65-F5344CB8AC3E}">
        <p14:creationId xmlns:p14="http://schemas.microsoft.com/office/powerpoint/2010/main" val="773499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65E2A-1651-7BF5-DF46-109FB1F10BBF}"/>
              </a:ext>
            </a:extLst>
          </p:cNvPr>
          <p:cNvSpPr>
            <a:spLocks noGrp="1"/>
          </p:cNvSpPr>
          <p:nvPr>
            <p:ph type="title"/>
          </p:nvPr>
        </p:nvSpPr>
        <p:spPr/>
        <p:txBody>
          <a:bodyPr/>
          <a:lstStyle/>
          <a:p>
            <a:r>
              <a:rPr lang="en-US" dirty="0"/>
              <a:t>Topics to be covered</a:t>
            </a:r>
            <a:endParaRPr lang="en-IN" dirty="0"/>
          </a:p>
        </p:txBody>
      </p:sp>
      <p:sp>
        <p:nvSpPr>
          <p:cNvPr id="3" name="Content Placeholder 2">
            <a:extLst>
              <a:ext uri="{FF2B5EF4-FFF2-40B4-BE49-F238E27FC236}">
                <a16:creationId xmlns:a16="http://schemas.microsoft.com/office/drawing/2014/main" id="{FD98C640-7A12-5AEE-04D2-66B7531A72C7}"/>
              </a:ext>
            </a:extLst>
          </p:cNvPr>
          <p:cNvSpPr>
            <a:spLocks noGrp="1"/>
          </p:cNvSpPr>
          <p:nvPr>
            <p:ph idx="1"/>
          </p:nvPr>
        </p:nvSpPr>
        <p:spPr>
          <a:xfrm>
            <a:off x="838200" y="1825625"/>
            <a:ext cx="10515600" cy="2718943"/>
          </a:xfrm>
        </p:spPr>
        <p:txBody>
          <a:bodyPr/>
          <a:lstStyle/>
          <a:p>
            <a:r>
              <a:rPr lang="en-US" dirty="0"/>
              <a:t>Residential Status</a:t>
            </a:r>
          </a:p>
          <a:p>
            <a:r>
              <a:rPr lang="en-US" dirty="0"/>
              <a:t>Income from Salary</a:t>
            </a:r>
          </a:p>
          <a:p>
            <a:r>
              <a:rPr lang="en-US" dirty="0"/>
              <a:t>Income from House Property</a:t>
            </a:r>
          </a:p>
          <a:p>
            <a:r>
              <a:rPr lang="en-US" dirty="0"/>
              <a:t>Income from Capital Gains &amp;</a:t>
            </a:r>
          </a:p>
          <a:p>
            <a:r>
              <a:rPr lang="en-US" dirty="0"/>
              <a:t>Income from Other Sources</a:t>
            </a:r>
            <a:endParaRPr lang="en-IN" dirty="0"/>
          </a:p>
        </p:txBody>
      </p:sp>
    </p:spTree>
    <p:extLst>
      <p:ext uri="{BB962C8B-B14F-4D97-AF65-F5344CB8AC3E}">
        <p14:creationId xmlns:p14="http://schemas.microsoft.com/office/powerpoint/2010/main" val="1192934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F1EF-D554-5282-B2A6-87862223A639}"/>
              </a:ext>
            </a:extLst>
          </p:cNvPr>
          <p:cNvSpPr>
            <a:spLocks noGrp="1"/>
          </p:cNvSpPr>
          <p:nvPr>
            <p:ph type="title"/>
          </p:nvPr>
        </p:nvSpPr>
        <p:spPr/>
        <p:txBody>
          <a:bodyPr/>
          <a:lstStyle/>
          <a:p>
            <a:pPr algn="ctr"/>
            <a:r>
              <a:rPr lang="en-US" dirty="0"/>
              <a:t>Residential Status</a:t>
            </a:r>
            <a:endParaRPr lang="en-IN" dirty="0"/>
          </a:p>
        </p:txBody>
      </p:sp>
      <p:sp>
        <p:nvSpPr>
          <p:cNvPr id="3" name="Content Placeholder 2">
            <a:extLst>
              <a:ext uri="{FF2B5EF4-FFF2-40B4-BE49-F238E27FC236}">
                <a16:creationId xmlns:a16="http://schemas.microsoft.com/office/drawing/2014/main" id="{2BE4E667-5593-98ED-D361-52F5DA78A17A}"/>
              </a:ext>
            </a:extLst>
          </p:cNvPr>
          <p:cNvSpPr>
            <a:spLocks noGrp="1"/>
          </p:cNvSpPr>
          <p:nvPr>
            <p:ph idx="1"/>
          </p:nvPr>
        </p:nvSpPr>
        <p:spPr>
          <a:xfrm>
            <a:off x="649224" y="1825625"/>
            <a:ext cx="10704576" cy="4351338"/>
          </a:xfrm>
        </p:spPr>
        <p:txBody>
          <a:bodyPr/>
          <a:lstStyle/>
          <a:p>
            <a:r>
              <a:rPr lang="en-US" dirty="0"/>
              <a:t>Majorly because it plays a huge role in the taxed paid by the individual</a:t>
            </a:r>
          </a:p>
          <a:p>
            <a:pPr marL="0" indent="0">
              <a:buNone/>
            </a:pPr>
            <a:endParaRPr lang="en-IN" dirty="0"/>
          </a:p>
        </p:txBody>
      </p:sp>
      <p:sp>
        <p:nvSpPr>
          <p:cNvPr id="5" name="Rectangle: Rounded Corners 4">
            <a:extLst>
              <a:ext uri="{FF2B5EF4-FFF2-40B4-BE49-F238E27FC236}">
                <a16:creationId xmlns:a16="http://schemas.microsoft.com/office/drawing/2014/main" id="{2D2BDF1A-08F6-E29A-BD4C-F5158CE62D6E}"/>
              </a:ext>
            </a:extLst>
          </p:cNvPr>
          <p:cNvSpPr/>
          <p:nvPr/>
        </p:nvSpPr>
        <p:spPr>
          <a:xfrm>
            <a:off x="4023360" y="2779776"/>
            <a:ext cx="3849624" cy="8778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Residential Status</a:t>
            </a:r>
            <a:endParaRPr lang="en-IN" dirty="0"/>
          </a:p>
        </p:txBody>
      </p:sp>
      <p:cxnSp>
        <p:nvCxnSpPr>
          <p:cNvPr id="7" name="Straight Arrow Connector 6">
            <a:extLst>
              <a:ext uri="{FF2B5EF4-FFF2-40B4-BE49-F238E27FC236}">
                <a16:creationId xmlns:a16="http://schemas.microsoft.com/office/drawing/2014/main" id="{8CE6D468-B1DD-E622-C1B8-7D2C598A428B}"/>
              </a:ext>
            </a:extLst>
          </p:cNvPr>
          <p:cNvCxnSpPr>
            <a:cxnSpLocks/>
            <a:stCxn id="5" idx="2"/>
          </p:cNvCxnSpPr>
          <p:nvPr/>
        </p:nvCxnSpPr>
        <p:spPr>
          <a:xfrm flipH="1">
            <a:off x="5943600" y="3657600"/>
            <a:ext cx="4572" cy="424434"/>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F6748F8-F2D9-329F-5C8A-06D71EC8E7DA}"/>
              </a:ext>
            </a:extLst>
          </p:cNvPr>
          <p:cNvCxnSpPr>
            <a:cxnSpLocks/>
          </p:cNvCxnSpPr>
          <p:nvPr/>
        </p:nvCxnSpPr>
        <p:spPr>
          <a:xfrm>
            <a:off x="1810512" y="4060223"/>
            <a:ext cx="8183880" cy="6400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730208EE-7F71-2E23-40D4-52D7E6281F0E}"/>
              </a:ext>
            </a:extLst>
          </p:cNvPr>
          <p:cNvCxnSpPr/>
          <p:nvPr/>
        </p:nvCxnSpPr>
        <p:spPr>
          <a:xfrm>
            <a:off x="1810512" y="4060223"/>
            <a:ext cx="0" cy="722376"/>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8" name="Rectangle: Rounded Corners 17">
            <a:extLst>
              <a:ext uri="{FF2B5EF4-FFF2-40B4-BE49-F238E27FC236}">
                <a16:creationId xmlns:a16="http://schemas.microsoft.com/office/drawing/2014/main" id="{38E4654A-60C1-D210-E8DC-83A5BB3A0AF6}"/>
              </a:ext>
            </a:extLst>
          </p:cNvPr>
          <p:cNvSpPr/>
          <p:nvPr/>
        </p:nvSpPr>
        <p:spPr>
          <a:xfrm>
            <a:off x="772672" y="4782599"/>
            <a:ext cx="2075680" cy="10515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Resident &amp; Ordinarily Resident</a:t>
            </a:r>
            <a:endParaRPr lang="en-IN" dirty="0"/>
          </a:p>
        </p:txBody>
      </p:sp>
      <p:sp>
        <p:nvSpPr>
          <p:cNvPr id="19" name="Rectangle: Rounded Corners 18">
            <a:extLst>
              <a:ext uri="{FF2B5EF4-FFF2-40B4-BE49-F238E27FC236}">
                <a16:creationId xmlns:a16="http://schemas.microsoft.com/office/drawing/2014/main" id="{92E46178-E47F-4C2C-30C7-AB1066A3583B}"/>
              </a:ext>
            </a:extLst>
          </p:cNvPr>
          <p:cNvSpPr/>
          <p:nvPr/>
        </p:nvSpPr>
        <p:spPr>
          <a:xfrm>
            <a:off x="4905760" y="4855751"/>
            <a:ext cx="2075680" cy="10515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Resident but not ordinarily resident</a:t>
            </a:r>
            <a:endParaRPr lang="en-IN" dirty="0"/>
          </a:p>
        </p:txBody>
      </p:sp>
      <p:sp>
        <p:nvSpPr>
          <p:cNvPr id="20" name="Rectangle: Rounded Corners 19">
            <a:extLst>
              <a:ext uri="{FF2B5EF4-FFF2-40B4-BE49-F238E27FC236}">
                <a16:creationId xmlns:a16="http://schemas.microsoft.com/office/drawing/2014/main" id="{572180EB-3513-CA6A-C97A-6BC6A5398859}"/>
              </a:ext>
            </a:extLst>
          </p:cNvPr>
          <p:cNvSpPr/>
          <p:nvPr/>
        </p:nvSpPr>
        <p:spPr>
          <a:xfrm>
            <a:off x="8956552" y="4846607"/>
            <a:ext cx="2075680" cy="10515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Non - Resident</a:t>
            </a:r>
            <a:endParaRPr lang="en-IN" dirty="0"/>
          </a:p>
        </p:txBody>
      </p:sp>
      <p:cxnSp>
        <p:nvCxnSpPr>
          <p:cNvPr id="22" name="Straight Arrow Connector 21">
            <a:extLst>
              <a:ext uri="{FF2B5EF4-FFF2-40B4-BE49-F238E27FC236}">
                <a16:creationId xmlns:a16="http://schemas.microsoft.com/office/drawing/2014/main" id="{1D4BE831-B5A3-0441-F7FA-2163CB27E5ED}"/>
              </a:ext>
            </a:extLst>
          </p:cNvPr>
          <p:cNvCxnSpPr/>
          <p:nvPr/>
        </p:nvCxnSpPr>
        <p:spPr>
          <a:xfrm>
            <a:off x="9994392" y="4124231"/>
            <a:ext cx="0" cy="722376"/>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ED3C0884-622A-A781-0D67-42BAFFEBF925}"/>
              </a:ext>
            </a:extLst>
          </p:cNvPr>
          <p:cNvCxnSpPr/>
          <p:nvPr/>
        </p:nvCxnSpPr>
        <p:spPr>
          <a:xfrm>
            <a:off x="5943600" y="4124231"/>
            <a:ext cx="0" cy="722376"/>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14785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BBAEA-3135-7F6A-98D1-C54B7A6B8222}"/>
              </a:ext>
            </a:extLst>
          </p:cNvPr>
          <p:cNvSpPr>
            <a:spLocks noGrp="1"/>
          </p:cNvSpPr>
          <p:nvPr>
            <p:ph type="title"/>
          </p:nvPr>
        </p:nvSpPr>
        <p:spPr>
          <a:xfrm>
            <a:off x="838200" y="365125"/>
            <a:ext cx="10515600" cy="851027"/>
          </a:xfrm>
        </p:spPr>
        <p:txBody>
          <a:bodyPr/>
          <a:lstStyle/>
          <a:p>
            <a:r>
              <a:rPr lang="en-US" dirty="0"/>
              <a:t>Resident &amp; Ordinarily Resident</a:t>
            </a:r>
            <a:endParaRPr lang="en-IN" dirty="0"/>
          </a:p>
        </p:txBody>
      </p:sp>
      <p:sp>
        <p:nvSpPr>
          <p:cNvPr id="3" name="Content Placeholder 2">
            <a:extLst>
              <a:ext uri="{FF2B5EF4-FFF2-40B4-BE49-F238E27FC236}">
                <a16:creationId xmlns:a16="http://schemas.microsoft.com/office/drawing/2014/main" id="{30566608-78B9-B771-CEEF-D729B84D0DDF}"/>
              </a:ext>
            </a:extLst>
          </p:cNvPr>
          <p:cNvSpPr>
            <a:spLocks noGrp="1"/>
          </p:cNvSpPr>
          <p:nvPr>
            <p:ph idx="1"/>
          </p:nvPr>
        </p:nvSpPr>
        <p:spPr>
          <a:xfrm>
            <a:off x="838200" y="1115568"/>
            <a:ext cx="10515600" cy="5061395"/>
          </a:xfrm>
        </p:spPr>
        <p:txBody>
          <a:bodyPr>
            <a:normAutofit fontScale="92500" lnSpcReduction="10000"/>
          </a:bodyPr>
          <a:lstStyle/>
          <a:p>
            <a:pPr marL="0" indent="0" algn="just">
              <a:buNone/>
            </a:pPr>
            <a:r>
              <a:rPr lang="en-IN" dirty="0"/>
              <a:t>1) Individual is a resident if his stay in India during the previous year –</a:t>
            </a:r>
          </a:p>
          <a:p>
            <a:pPr marL="0" indent="0" algn="just">
              <a:buNone/>
            </a:pPr>
            <a:r>
              <a:rPr lang="en-IN" dirty="0"/>
              <a:t>(a) Is 182 days or more OR</a:t>
            </a:r>
          </a:p>
          <a:p>
            <a:pPr marL="0" indent="0" algn="just">
              <a:buNone/>
            </a:pPr>
            <a:r>
              <a:rPr lang="en-IN" dirty="0"/>
              <a:t>(b) Is 365 days or more in the preceding 4 years prior to PY and in India for PY 60 days or more –</a:t>
            </a:r>
          </a:p>
          <a:p>
            <a:pPr marL="0" indent="0" algn="just">
              <a:buNone/>
            </a:pPr>
            <a:r>
              <a:rPr lang="en-IN" dirty="0"/>
              <a:t>Exception to this is </a:t>
            </a:r>
          </a:p>
          <a:p>
            <a:pPr marL="0" indent="0" algn="just">
              <a:buNone/>
            </a:pPr>
            <a:r>
              <a:rPr lang="en-IN" dirty="0" err="1"/>
              <a:t>i</a:t>
            </a:r>
            <a:r>
              <a:rPr lang="en-IN" dirty="0"/>
              <a:t>) Citizen of India leaving India in PY as member of crew of Indian ship or for the purpose of employment outside India, instead of 60 days, 182 days is taken into account</a:t>
            </a:r>
          </a:p>
          <a:p>
            <a:pPr marL="0" indent="0" algn="just">
              <a:buNone/>
            </a:pPr>
            <a:r>
              <a:rPr lang="en-IN" dirty="0"/>
              <a:t>ii) Citizen of India or Person of Indian Origin who is staying outside India, comes on a visit to India for 60 days then 182 days to be substituted. If his income in India exceeds Rs15L then 120 days</a:t>
            </a:r>
          </a:p>
          <a:p>
            <a:pPr marL="0" indent="0" algn="just">
              <a:buNone/>
            </a:pPr>
            <a:r>
              <a:rPr lang="en-IN" dirty="0"/>
              <a:t>1A) citizen of India having gross income in India &gt; Rs 15 Lakhs if he is not liable to tax in any other country or territory.</a:t>
            </a:r>
          </a:p>
          <a:p>
            <a:pPr algn="just"/>
            <a:endParaRPr lang="en-IN" dirty="0"/>
          </a:p>
        </p:txBody>
      </p:sp>
    </p:spTree>
    <p:extLst>
      <p:ext uri="{BB962C8B-B14F-4D97-AF65-F5344CB8AC3E}">
        <p14:creationId xmlns:p14="http://schemas.microsoft.com/office/powerpoint/2010/main" val="1999759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0A670-0484-90A2-A45E-216606031118}"/>
              </a:ext>
            </a:extLst>
          </p:cNvPr>
          <p:cNvSpPr>
            <a:spLocks noGrp="1"/>
          </p:cNvSpPr>
          <p:nvPr>
            <p:ph type="title"/>
          </p:nvPr>
        </p:nvSpPr>
        <p:spPr>
          <a:xfrm>
            <a:off x="838200" y="365125"/>
            <a:ext cx="10515600" cy="1271651"/>
          </a:xfrm>
        </p:spPr>
        <p:txBody>
          <a:bodyPr/>
          <a:lstStyle/>
          <a:p>
            <a:pPr algn="ctr"/>
            <a:r>
              <a:rPr lang="en-IN" dirty="0"/>
              <a:t>RESIDENT BUT NOT ORDINARILY RESIDENT </a:t>
            </a:r>
          </a:p>
        </p:txBody>
      </p:sp>
      <p:sp>
        <p:nvSpPr>
          <p:cNvPr id="3" name="Content Placeholder 2">
            <a:extLst>
              <a:ext uri="{FF2B5EF4-FFF2-40B4-BE49-F238E27FC236}">
                <a16:creationId xmlns:a16="http://schemas.microsoft.com/office/drawing/2014/main" id="{7211B1C8-A3DB-E90F-6A21-91C301E0B8C7}"/>
              </a:ext>
            </a:extLst>
          </p:cNvPr>
          <p:cNvSpPr>
            <a:spLocks noGrp="1"/>
          </p:cNvSpPr>
          <p:nvPr>
            <p:ph idx="1"/>
          </p:nvPr>
        </p:nvSpPr>
        <p:spPr>
          <a:xfrm>
            <a:off x="838200" y="1911096"/>
            <a:ext cx="10515600" cy="4265867"/>
          </a:xfrm>
        </p:spPr>
        <p:txBody>
          <a:bodyPr/>
          <a:lstStyle/>
          <a:p>
            <a:pPr algn="just"/>
            <a:r>
              <a:rPr lang="en-US" dirty="0"/>
              <a:t>If an individual is </a:t>
            </a:r>
          </a:p>
          <a:p>
            <a:pPr marL="514350" indent="-514350" algn="just">
              <a:buAutoNum type="alphaLcParenR"/>
            </a:pPr>
            <a:r>
              <a:rPr lang="en-IN" dirty="0"/>
              <a:t>Non Resident in nine out of ten years preceding PY and his/her stay in India in the preceding 7 years prior to PY is less than 730 days</a:t>
            </a:r>
          </a:p>
          <a:p>
            <a:pPr marL="514350" indent="-514350" algn="just">
              <a:buFont typeface="Arial" panose="020B0604020202020204" pitchFamily="34" charset="0"/>
              <a:buAutoNum type="alphaLcParenR"/>
            </a:pPr>
            <a:r>
              <a:rPr lang="en-IN" dirty="0"/>
              <a:t>Citizen of India or PIO who is staying outside India, comes on a visit to India if his/her income in India exceeds Rs15L  and his stay in India is &gt;120 days but &lt;182 days</a:t>
            </a:r>
          </a:p>
          <a:p>
            <a:pPr marL="514350" indent="-514350" algn="just">
              <a:buAutoNum type="alphaLcParenR"/>
            </a:pPr>
            <a:r>
              <a:rPr lang="en-IN" dirty="0"/>
              <a:t>Source of Document for determining the above details – Copy of the Passport.</a:t>
            </a:r>
          </a:p>
          <a:p>
            <a:pPr marL="0" indent="0" algn="just">
              <a:buNone/>
            </a:pPr>
            <a:endParaRPr lang="en-IN" dirty="0"/>
          </a:p>
        </p:txBody>
      </p:sp>
    </p:spTree>
    <p:extLst>
      <p:ext uri="{BB962C8B-B14F-4D97-AF65-F5344CB8AC3E}">
        <p14:creationId xmlns:p14="http://schemas.microsoft.com/office/powerpoint/2010/main" val="1601336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p:txBody>
          <a:bodyPr/>
          <a:lstStyle/>
          <a:p>
            <a:pPr algn="ctr"/>
            <a:r>
              <a:rPr lang="en-US" dirty="0"/>
              <a:t>Non - Resident</a:t>
            </a:r>
            <a:endParaRPr lang="en-IN" dirty="0"/>
          </a:p>
        </p:txBody>
      </p:sp>
      <p:sp>
        <p:nvSpPr>
          <p:cNvPr id="3" name="Content Placeholder 2">
            <a:extLst>
              <a:ext uri="{FF2B5EF4-FFF2-40B4-BE49-F238E27FC236}">
                <a16:creationId xmlns:a16="http://schemas.microsoft.com/office/drawing/2014/main" id="{E3A8A4F1-777F-5C64-D168-C53715B5A50B}"/>
              </a:ext>
            </a:extLst>
          </p:cNvPr>
          <p:cNvSpPr>
            <a:spLocks noGrp="1"/>
          </p:cNvSpPr>
          <p:nvPr>
            <p:ph idx="1"/>
          </p:nvPr>
        </p:nvSpPr>
        <p:spPr>
          <a:xfrm>
            <a:off x="838200" y="1825625"/>
            <a:ext cx="10515600" cy="1877695"/>
          </a:xfrm>
        </p:spPr>
        <p:txBody>
          <a:bodyPr/>
          <a:lstStyle/>
          <a:p>
            <a:pPr marL="0" indent="0">
              <a:buNone/>
            </a:pPr>
            <a:r>
              <a:rPr lang="en-US" dirty="0"/>
              <a:t>An individual who does not fall under the above two categories is a non – resident.</a:t>
            </a:r>
            <a:endParaRPr lang="en-IN" dirty="0"/>
          </a:p>
        </p:txBody>
      </p:sp>
    </p:spTree>
    <p:extLst>
      <p:ext uri="{BB962C8B-B14F-4D97-AF65-F5344CB8AC3E}">
        <p14:creationId xmlns:p14="http://schemas.microsoft.com/office/powerpoint/2010/main" val="143709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a:xfrm>
            <a:off x="838200" y="365125"/>
            <a:ext cx="10515600" cy="5361420"/>
          </a:xfrm>
        </p:spPr>
        <p:txBody>
          <a:bodyPr/>
          <a:lstStyle/>
          <a:p>
            <a:pPr algn="ctr"/>
            <a:r>
              <a:rPr lang="en-US" dirty="0"/>
              <a:t>Points to be considered in each Head of Income</a:t>
            </a:r>
            <a:endParaRPr lang="en-IN" dirty="0"/>
          </a:p>
        </p:txBody>
      </p:sp>
    </p:spTree>
    <p:extLst>
      <p:ext uri="{BB962C8B-B14F-4D97-AF65-F5344CB8AC3E}">
        <p14:creationId xmlns:p14="http://schemas.microsoft.com/office/powerpoint/2010/main" val="2287390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a:xfrm>
            <a:off x="838200" y="365125"/>
            <a:ext cx="10515600" cy="743239"/>
          </a:xfrm>
        </p:spPr>
        <p:txBody>
          <a:bodyPr/>
          <a:lstStyle/>
          <a:p>
            <a:pPr algn="ctr"/>
            <a:r>
              <a:rPr lang="en-US" dirty="0"/>
              <a:t>Income from Salary</a:t>
            </a:r>
            <a:endParaRPr lang="en-IN" dirty="0"/>
          </a:p>
        </p:txBody>
      </p:sp>
      <p:sp>
        <p:nvSpPr>
          <p:cNvPr id="3" name="Content Placeholder 2">
            <a:extLst>
              <a:ext uri="{FF2B5EF4-FFF2-40B4-BE49-F238E27FC236}">
                <a16:creationId xmlns:a16="http://schemas.microsoft.com/office/drawing/2014/main" id="{E3A8A4F1-777F-5C64-D168-C53715B5A50B}"/>
              </a:ext>
            </a:extLst>
          </p:cNvPr>
          <p:cNvSpPr>
            <a:spLocks noGrp="1"/>
          </p:cNvSpPr>
          <p:nvPr>
            <p:ph idx="1"/>
          </p:nvPr>
        </p:nvSpPr>
        <p:spPr>
          <a:xfrm>
            <a:off x="838200" y="1108364"/>
            <a:ext cx="10515600" cy="4725507"/>
          </a:xfrm>
        </p:spPr>
        <p:txBody>
          <a:bodyPr/>
          <a:lstStyle/>
          <a:p>
            <a:pPr marL="514350" indent="-514350" algn="just">
              <a:buFont typeface="+mj-lt"/>
              <a:buAutoNum type="arabicPeriod"/>
            </a:pPr>
            <a:endParaRPr lang="en-US" dirty="0"/>
          </a:p>
          <a:p>
            <a:pPr marL="514350" indent="-514350" algn="just">
              <a:buFont typeface="+mj-lt"/>
              <a:buAutoNum type="arabicPeriod"/>
            </a:pPr>
            <a:r>
              <a:rPr lang="en-US" dirty="0"/>
              <a:t>Form 16</a:t>
            </a:r>
          </a:p>
          <a:p>
            <a:pPr marL="514350" indent="-514350" algn="just">
              <a:buFont typeface="+mj-lt"/>
              <a:buAutoNum type="arabicPeriod"/>
            </a:pPr>
            <a:r>
              <a:rPr lang="en-US" dirty="0"/>
              <a:t>HRA received and if any exemption is claimed against the same</a:t>
            </a:r>
          </a:p>
          <a:p>
            <a:pPr marL="514350" indent="-514350" algn="just">
              <a:buFont typeface="+mj-lt"/>
              <a:buAutoNum type="arabicPeriod"/>
            </a:pPr>
            <a:r>
              <a:rPr lang="en-US" dirty="0"/>
              <a:t>Section 10 exemptions – Conveyance, Leave Travel Concession., </a:t>
            </a:r>
            <a:r>
              <a:rPr lang="en-US" dirty="0" err="1"/>
              <a:t>etc</a:t>
            </a:r>
            <a:endParaRPr lang="en-US" dirty="0"/>
          </a:p>
          <a:p>
            <a:pPr marL="514350" indent="-514350" algn="just">
              <a:buFont typeface="+mj-lt"/>
              <a:buAutoNum type="arabicPeriod"/>
            </a:pPr>
            <a:r>
              <a:rPr lang="en-US" dirty="0"/>
              <a:t>If the person was employed in two different companies during the same year? – In case that is in affirmative – if they had declared the previous employment income to the current employer?</a:t>
            </a:r>
          </a:p>
          <a:p>
            <a:pPr marL="514350" indent="-514350" algn="just">
              <a:buFont typeface="+mj-lt"/>
              <a:buAutoNum type="arabicPeriod"/>
            </a:pPr>
            <a:r>
              <a:rPr lang="en-US" dirty="0"/>
              <a:t>Professional Tax if any paid</a:t>
            </a:r>
          </a:p>
          <a:p>
            <a:pPr marL="514350" indent="-514350" algn="just">
              <a:buFont typeface="+mj-lt"/>
              <a:buAutoNum type="arabicPeriod"/>
            </a:pPr>
            <a:r>
              <a:rPr lang="en-US" dirty="0"/>
              <a:t>Employee’s Contribution to PF </a:t>
            </a:r>
          </a:p>
          <a:p>
            <a:pPr marL="514350" indent="-514350" algn="just">
              <a:buFont typeface="+mj-lt"/>
              <a:buAutoNum type="arabicPeriod"/>
            </a:pPr>
            <a:endParaRPr lang="en-US" dirty="0"/>
          </a:p>
        </p:txBody>
      </p:sp>
    </p:spTree>
    <p:extLst>
      <p:ext uri="{BB962C8B-B14F-4D97-AF65-F5344CB8AC3E}">
        <p14:creationId xmlns:p14="http://schemas.microsoft.com/office/powerpoint/2010/main" val="109293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p:txBody>
          <a:bodyPr/>
          <a:lstStyle/>
          <a:p>
            <a:pPr algn="ctr"/>
            <a:r>
              <a:rPr lang="en-US" dirty="0"/>
              <a:t>Income from House Property</a:t>
            </a:r>
            <a:endParaRPr lang="en-IN" dirty="0"/>
          </a:p>
        </p:txBody>
      </p:sp>
      <p:sp>
        <p:nvSpPr>
          <p:cNvPr id="3" name="Content Placeholder 2">
            <a:extLst>
              <a:ext uri="{FF2B5EF4-FFF2-40B4-BE49-F238E27FC236}">
                <a16:creationId xmlns:a16="http://schemas.microsoft.com/office/drawing/2014/main" id="{E3A8A4F1-777F-5C64-D168-C53715B5A50B}"/>
              </a:ext>
            </a:extLst>
          </p:cNvPr>
          <p:cNvSpPr>
            <a:spLocks noGrp="1"/>
          </p:cNvSpPr>
          <p:nvPr>
            <p:ph idx="1"/>
          </p:nvPr>
        </p:nvSpPr>
        <p:spPr>
          <a:xfrm>
            <a:off x="838200" y="1825625"/>
            <a:ext cx="10515600" cy="4039466"/>
          </a:xfrm>
        </p:spPr>
        <p:txBody>
          <a:bodyPr>
            <a:normAutofit/>
          </a:bodyPr>
          <a:lstStyle/>
          <a:p>
            <a:pPr marL="514350" indent="-514350" algn="just">
              <a:buFont typeface="+mj-lt"/>
              <a:buAutoNum type="arabicPeriod"/>
            </a:pPr>
            <a:r>
              <a:rPr lang="en-US" dirty="0"/>
              <a:t>Rental Income Received </a:t>
            </a:r>
          </a:p>
          <a:p>
            <a:pPr marL="514350" indent="-514350" algn="just">
              <a:buFont typeface="+mj-lt"/>
              <a:buAutoNum type="arabicPeriod"/>
            </a:pPr>
            <a:r>
              <a:rPr lang="en-US" dirty="0"/>
              <a:t>Details of Property Tax, Water Tax paid in case of Rented Out premises</a:t>
            </a:r>
          </a:p>
          <a:p>
            <a:pPr marL="514350" indent="-514350" algn="just">
              <a:buFont typeface="+mj-lt"/>
              <a:buAutoNum type="arabicPeriod"/>
            </a:pPr>
            <a:r>
              <a:rPr lang="en-US" dirty="0"/>
              <a:t>Details of interest paid towards any housing loan taken irrespective of whether the house is a rented premises or self – occupied property</a:t>
            </a:r>
          </a:p>
          <a:p>
            <a:pPr marL="514350" indent="-514350" algn="just">
              <a:buFont typeface="+mj-lt"/>
              <a:buAutoNum type="arabicPeriod"/>
            </a:pPr>
            <a:r>
              <a:rPr lang="en-US" dirty="0"/>
              <a:t>Ownership details incase of Jointly owned premises</a:t>
            </a:r>
          </a:p>
          <a:p>
            <a:pPr marL="514350" indent="-514350" algn="just">
              <a:buFont typeface="+mj-lt"/>
              <a:buAutoNum type="arabicPeriod"/>
            </a:pPr>
            <a:r>
              <a:rPr lang="en-US" dirty="0"/>
              <a:t>Vacancy, if any.</a:t>
            </a:r>
            <a:endParaRPr lang="en-IN" dirty="0"/>
          </a:p>
        </p:txBody>
      </p:sp>
    </p:spTree>
    <p:extLst>
      <p:ext uri="{BB962C8B-B14F-4D97-AF65-F5344CB8AC3E}">
        <p14:creationId xmlns:p14="http://schemas.microsoft.com/office/powerpoint/2010/main" val="19130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p:txBody>
          <a:bodyPr/>
          <a:lstStyle/>
          <a:p>
            <a:pPr algn="ctr"/>
            <a:r>
              <a:rPr lang="en-US" dirty="0"/>
              <a:t>Income from Capital Gains - Immovable Property</a:t>
            </a:r>
            <a:endParaRPr lang="en-IN" dirty="0"/>
          </a:p>
        </p:txBody>
      </p:sp>
      <p:sp>
        <p:nvSpPr>
          <p:cNvPr id="3" name="Content Placeholder 2">
            <a:extLst>
              <a:ext uri="{FF2B5EF4-FFF2-40B4-BE49-F238E27FC236}">
                <a16:creationId xmlns:a16="http://schemas.microsoft.com/office/drawing/2014/main" id="{E3A8A4F1-777F-5C64-D168-C53715B5A50B}"/>
              </a:ext>
            </a:extLst>
          </p:cNvPr>
          <p:cNvSpPr>
            <a:spLocks noGrp="1"/>
          </p:cNvSpPr>
          <p:nvPr>
            <p:ph idx="1"/>
          </p:nvPr>
        </p:nvSpPr>
        <p:spPr>
          <a:xfrm>
            <a:off x="838200" y="1825625"/>
            <a:ext cx="10515600" cy="2423102"/>
          </a:xfrm>
        </p:spPr>
        <p:txBody>
          <a:bodyPr/>
          <a:lstStyle/>
          <a:p>
            <a:pPr marL="514350" indent="-514350" algn="just">
              <a:buFont typeface="+mj-lt"/>
              <a:buAutoNum type="arabicPeriod"/>
            </a:pPr>
            <a:r>
              <a:rPr lang="en-US" dirty="0"/>
              <a:t>Sale Consideration</a:t>
            </a:r>
          </a:p>
          <a:p>
            <a:pPr marL="514350" indent="-514350" algn="just">
              <a:buFont typeface="+mj-lt"/>
              <a:buAutoNum type="arabicPeriod"/>
            </a:pPr>
            <a:r>
              <a:rPr lang="en-US" dirty="0"/>
              <a:t>Guideline value</a:t>
            </a:r>
          </a:p>
          <a:p>
            <a:pPr marL="514350" indent="-514350" algn="just">
              <a:buFont typeface="+mj-lt"/>
              <a:buAutoNum type="arabicPeriod"/>
            </a:pPr>
            <a:r>
              <a:rPr lang="en-US" dirty="0"/>
              <a:t>Details of cost on purchase or fair value as on 1</a:t>
            </a:r>
            <a:r>
              <a:rPr lang="en-US" baseline="30000" dirty="0"/>
              <a:t>st</a:t>
            </a:r>
            <a:r>
              <a:rPr lang="en-US" dirty="0"/>
              <a:t> of April, 2001 of Land &amp; Building</a:t>
            </a:r>
          </a:p>
          <a:p>
            <a:pPr marL="514350" indent="-514350" algn="just">
              <a:buFont typeface="+mj-lt"/>
              <a:buAutoNum type="arabicPeriod"/>
            </a:pPr>
            <a:r>
              <a:rPr lang="en-US" dirty="0"/>
              <a:t>Exemptions</a:t>
            </a:r>
          </a:p>
        </p:txBody>
      </p:sp>
    </p:spTree>
    <p:extLst>
      <p:ext uri="{BB962C8B-B14F-4D97-AF65-F5344CB8AC3E}">
        <p14:creationId xmlns:p14="http://schemas.microsoft.com/office/powerpoint/2010/main" val="241050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p:txBody>
          <a:bodyPr/>
          <a:lstStyle/>
          <a:p>
            <a:pPr algn="ctr"/>
            <a:r>
              <a:rPr lang="en-US" dirty="0"/>
              <a:t>Income from Other Sources</a:t>
            </a:r>
            <a:endParaRPr lang="en-IN" dirty="0"/>
          </a:p>
        </p:txBody>
      </p:sp>
      <p:sp>
        <p:nvSpPr>
          <p:cNvPr id="3" name="Content Placeholder 2">
            <a:extLst>
              <a:ext uri="{FF2B5EF4-FFF2-40B4-BE49-F238E27FC236}">
                <a16:creationId xmlns:a16="http://schemas.microsoft.com/office/drawing/2014/main" id="{E3A8A4F1-777F-5C64-D168-C53715B5A50B}"/>
              </a:ext>
            </a:extLst>
          </p:cNvPr>
          <p:cNvSpPr>
            <a:spLocks noGrp="1"/>
          </p:cNvSpPr>
          <p:nvPr>
            <p:ph idx="1"/>
          </p:nvPr>
        </p:nvSpPr>
        <p:spPr>
          <a:xfrm>
            <a:off x="838200" y="1825625"/>
            <a:ext cx="10515600" cy="3088120"/>
          </a:xfrm>
        </p:spPr>
        <p:txBody>
          <a:bodyPr>
            <a:normAutofit/>
          </a:bodyPr>
          <a:lstStyle/>
          <a:p>
            <a:pPr marL="514350" indent="-514350" algn="just">
              <a:buFont typeface="+mj-lt"/>
              <a:buAutoNum type="arabicPeriod"/>
            </a:pPr>
            <a:r>
              <a:rPr lang="en-US" dirty="0"/>
              <a:t>Interest on Fixed Deposits</a:t>
            </a:r>
          </a:p>
          <a:p>
            <a:pPr marL="514350" indent="-514350" algn="just">
              <a:buFont typeface="+mj-lt"/>
              <a:buAutoNum type="arabicPeriod"/>
            </a:pPr>
            <a:r>
              <a:rPr lang="en-US" dirty="0"/>
              <a:t>Interest from Savings Bank Account</a:t>
            </a:r>
          </a:p>
          <a:p>
            <a:pPr marL="514350" indent="-514350" algn="just">
              <a:buFont typeface="+mj-lt"/>
              <a:buAutoNum type="arabicPeriod"/>
            </a:pPr>
            <a:r>
              <a:rPr lang="en-US" dirty="0"/>
              <a:t>Interest from Securities</a:t>
            </a:r>
          </a:p>
          <a:p>
            <a:pPr marL="514350" indent="-514350" algn="just">
              <a:buFont typeface="+mj-lt"/>
              <a:buAutoNum type="arabicPeriod"/>
            </a:pPr>
            <a:r>
              <a:rPr lang="en-US" dirty="0"/>
              <a:t>Interest from Bond</a:t>
            </a:r>
          </a:p>
          <a:p>
            <a:pPr marL="514350" indent="-514350" algn="just">
              <a:buFont typeface="+mj-lt"/>
              <a:buAutoNum type="arabicPeriod"/>
            </a:pPr>
            <a:r>
              <a:rPr lang="en-US" dirty="0"/>
              <a:t>Interest on others</a:t>
            </a:r>
          </a:p>
          <a:p>
            <a:pPr marL="514350" indent="-514350" algn="just">
              <a:buFont typeface="+mj-lt"/>
              <a:buAutoNum type="arabicPeriod"/>
            </a:pPr>
            <a:r>
              <a:rPr lang="en-US" dirty="0"/>
              <a:t>Other Income</a:t>
            </a:r>
          </a:p>
        </p:txBody>
      </p:sp>
    </p:spTree>
    <p:extLst>
      <p:ext uri="{BB962C8B-B14F-4D97-AF65-F5344CB8AC3E}">
        <p14:creationId xmlns:p14="http://schemas.microsoft.com/office/powerpoint/2010/main" val="4177338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785-E10F-AD32-8B3F-ECD2B62012B3}"/>
              </a:ext>
            </a:extLst>
          </p:cNvPr>
          <p:cNvSpPr>
            <a:spLocks noGrp="1"/>
          </p:cNvSpPr>
          <p:nvPr>
            <p:ph type="title"/>
          </p:nvPr>
        </p:nvSpPr>
        <p:spPr/>
        <p:txBody>
          <a:bodyPr/>
          <a:lstStyle/>
          <a:p>
            <a:pPr algn="ctr"/>
            <a:r>
              <a:rPr lang="en-US" dirty="0"/>
              <a:t>Regime &amp; Benefits</a:t>
            </a:r>
            <a:endParaRPr lang="en-IN" dirty="0"/>
          </a:p>
        </p:txBody>
      </p:sp>
      <p:sp>
        <p:nvSpPr>
          <p:cNvPr id="4" name="Content Placeholder 2">
            <a:extLst>
              <a:ext uri="{FF2B5EF4-FFF2-40B4-BE49-F238E27FC236}">
                <a16:creationId xmlns:a16="http://schemas.microsoft.com/office/drawing/2014/main" id="{54B4F531-D6BB-5042-0E40-941377607231}"/>
              </a:ext>
            </a:extLst>
          </p:cNvPr>
          <p:cNvSpPr>
            <a:spLocks noGrp="1"/>
          </p:cNvSpPr>
          <p:nvPr>
            <p:ph idx="1"/>
          </p:nvPr>
        </p:nvSpPr>
        <p:spPr/>
        <p:txBody>
          <a:bodyPr/>
          <a:lstStyle/>
          <a:p>
            <a:pPr marL="0" indent="0">
              <a:buNone/>
            </a:pPr>
            <a:r>
              <a:rPr lang="en-US" dirty="0"/>
              <a:t>1. Old Tax Regime and New Tax Regime – Benefits</a:t>
            </a:r>
          </a:p>
          <a:p>
            <a:pPr marL="0" indent="0">
              <a:buNone/>
            </a:pPr>
            <a:r>
              <a:rPr lang="en-US" dirty="0"/>
              <a:t>2. Benefits under old/new regime – </a:t>
            </a:r>
          </a:p>
          <a:p>
            <a:pPr marL="0" indent="0">
              <a:buNone/>
            </a:pPr>
            <a:endParaRPr lang="en-US" dirty="0"/>
          </a:p>
          <a:p>
            <a:pPr marL="514350" indent="-514350">
              <a:buFont typeface="+mj-lt"/>
              <a:buAutoNum type="arabicPeriod"/>
            </a:pPr>
            <a:endParaRPr lang="en-IN" dirty="0"/>
          </a:p>
        </p:txBody>
      </p:sp>
      <p:graphicFrame>
        <p:nvGraphicFramePr>
          <p:cNvPr id="7" name="Table 6">
            <a:extLst>
              <a:ext uri="{FF2B5EF4-FFF2-40B4-BE49-F238E27FC236}">
                <a16:creationId xmlns:a16="http://schemas.microsoft.com/office/drawing/2014/main" id="{5296571D-A1BB-03F6-38F2-9760113FB729}"/>
              </a:ext>
            </a:extLst>
          </p:cNvPr>
          <p:cNvGraphicFramePr>
            <a:graphicFrameLocks noGrp="1"/>
          </p:cNvGraphicFramePr>
          <p:nvPr>
            <p:extLst>
              <p:ext uri="{D42A27DB-BD31-4B8C-83A1-F6EECF244321}">
                <p14:modId xmlns:p14="http://schemas.microsoft.com/office/powerpoint/2010/main" val="1888410946"/>
              </p:ext>
            </p:extLst>
          </p:nvPr>
        </p:nvGraphicFramePr>
        <p:xfrm>
          <a:off x="1607127" y="3019520"/>
          <a:ext cx="8127999" cy="2540772"/>
        </p:xfrm>
        <a:graphic>
          <a:graphicData uri="http://schemas.openxmlformats.org/drawingml/2006/table">
            <a:tbl>
              <a:tblPr firstRow="1" bandRow="1">
                <a:tableStyleId>{073A0DAA-6AF3-43AB-8588-CEC1D06C72B9}</a:tableStyleId>
              </a:tblPr>
              <a:tblGrid>
                <a:gridCol w="4802909">
                  <a:extLst>
                    <a:ext uri="{9D8B030D-6E8A-4147-A177-3AD203B41FA5}">
                      <a16:colId xmlns:a16="http://schemas.microsoft.com/office/drawing/2014/main" val="184204177"/>
                    </a:ext>
                  </a:extLst>
                </a:gridCol>
                <a:gridCol w="1653309">
                  <a:extLst>
                    <a:ext uri="{9D8B030D-6E8A-4147-A177-3AD203B41FA5}">
                      <a16:colId xmlns:a16="http://schemas.microsoft.com/office/drawing/2014/main" val="3658317254"/>
                    </a:ext>
                  </a:extLst>
                </a:gridCol>
                <a:gridCol w="1671781">
                  <a:extLst>
                    <a:ext uri="{9D8B030D-6E8A-4147-A177-3AD203B41FA5}">
                      <a16:colId xmlns:a16="http://schemas.microsoft.com/office/drawing/2014/main" val="2457693399"/>
                    </a:ext>
                  </a:extLst>
                </a:gridCol>
              </a:tblGrid>
              <a:tr h="635193">
                <a:tc>
                  <a:txBody>
                    <a:bodyPr/>
                    <a:lstStyle/>
                    <a:p>
                      <a:pPr algn="ctr"/>
                      <a:r>
                        <a:rPr lang="en-US" dirty="0"/>
                        <a:t>Particulars</a:t>
                      </a:r>
                      <a:endParaRPr lang="en-IN" dirty="0"/>
                    </a:p>
                  </a:txBody>
                  <a:tcPr/>
                </a:tc>
                <a:tc>
                  <a:txBody>
                    <a:bodyPr/>
                    <a:lstStyle/>
                    <a:p>
                      <a:pPr algn="ctr"/>
                      <a:r>
                        <a:rPr lang="en-US" dirty="0"/>
                        <a:t>Old Regime</a:t>
                      </a:r>
                      <a:endParaRPr lang="en-IN" dirty="0"/>
                    </a:p>
                  </a:txBody>
                  <a:tcPr/>
                </a:tc>
                <a:tc>
                  <a:txBody>
                    <a:bodyPr/>
                    <a:lstStyle/>
                    <a:p>
                      <a:pPr algn="ctr"/>
                      <a:r>
                        <a:rPr lang="en-US" dirty="0"/>
                        <a:t>New Regime</a:t>
                      </a:r>
                      <a:endParaRPr lang="en-IN" dirty="0"/>
                    </a:p>
                  </a:txBody>
                  <a:tcPr/>
                </a:tc>
                <a:extLst>
                  <a:ext uri="{0D108BD9-81ED-4DB2-BD59-A6C34878D82A}">
                    <a16:rowId xmlns:a16="http://schemas.microsoft.com/office/drawing/2014/main" val="1154591516"/>
                  </a:ext>
                </a:extLst>
              </a:tr>
              <a:tr h="635193">
                <a:tc>
                  <a:txBody>
                    <a:bodyPr/>
                    <a:lstStyle/>
                    <a:p>
                      <a:r>
                        <a:rPr lang="en-US" dirty="0"/>
                        <a:t>Income level for rebate eligibility</a:t>
                      </a:r>
                      <a:endParaRPr lang="en-IN" dirty="0"/>
                    </a:p>
                  </a:txBody>
                  <a:tcPr/>
                </a:tc>
                <a:tc>
                  <a:txBody>
                    <a:bodyPr/>
                    <a:lstStyle/>
                    <a:p>
                      <a:pPr algn="ctr"/>
                      <a:r>
                        <a:rPr lang="en-IN" dirty="0"/>
                        <a:t>₹5,00,000</a:t>
                      </a:r>
                    </a:p>
                  </a:txBody>
                  <a:tcPr/>
                </a:tc>
                <a:tc>
                  <a:txBody>
                    <a:bodyPr/>
                    <a:lstStyle/>
                    <a:p>
                      <a:pPr algn="ctr"/>
                      <a:r>
                        <a:rPr lang="en-IN" dirty="0"/>
                        <a:t>₹7,00,000</a:t>
                      </a:r>
                    </a:p>
                  </a:txBody>
                  <a:tcPr/>
                </a:tc>
                <a:extLst>
                  <a:ext uri="{0D108BD9-81ED-4DB2-BD59-A6C34878D82A}">
                    <a16:rowId xmlns:a16="http://schemas.microsoft.com/office/drawing/2014/main" val="2253750569"/>
                  </a:ext>
                </a:extLst>
              </a:tr>
              <a:tr h="635193">
                <a:tc>
                  <a:txBody>
                    <a:bodyPr/>
                    <a:lstStyle/>
                    <a:p>
                      <a:r>
                        <a:rPr lang="en-US" dirty="0"/>
                        <a:t>Standard Deduction</a:t>
                      </a:r>
                      <a:endParaRPr lang="en-IN" dirty="0"/>
                    </a:p>
                  </a:txBody>
                  <a:tcPr/>
                </a:tc>
                <a:tc>
                  <a:txBody>
                    <a:bodyPr/>
                    <a:lstStyle/>
                    <a:p>
                      <a:pPr algn="ctr"/>
                      <a:r>
                        <a:rPr lang="en-IN" dirty="0"/>
                        <a:t>₹50,000</a:t>
                      </a:r>
                    </a:p>
                  </a:txBody>
                  <a:tcPr/>
                </a:tc>
                <a:tc>
                  <a:txBody>
                    <a:bodyPr/>
                    <a:lstStyle/>
                    <a:p>
                      <a:pPr algn="ctr"/>
                      <a:r>
                        <a:rPr lang="en-IN" dirty="0"/>
                        <a:t>₹50,000</a:t>
                      </a:r>
                    </a:p>
                  </a:txBody>
                  <a:tcPr/>
                </a:tc>
                <a:extLst>
                  <a:ext uri="{0D108BD9-81ED-4DB2-BD59-A6C34878D82A}">
                    <a16:rowId xmlns:a16="http://schemas.microsoft.com/office/drawing/2014/main" val="3971921568"/>
                  </a:ext>
                </a:extLst>
              </a:tr>
              <a:tr h="635193">
                <a:tc>
                  <a:txBody>
                    <a:bodyPr/>
                    <a:lstStyle/>
                    <a:p>
                      <a:r>
                        <a:rPr lang="en-US" dirty="0"/>
                        <a:t>Maximum Rebate u/s 87A</a:t>
                      </a:r>
                      <a:endParaRPr lang="en-IN" dirty="0"/>
                    </a:p>
                  </a:txBody>
                  <a:tcPr/>
                </a:tc>
                <a:tc>
                  <a:txBody>
                    <a:bodyPr/>
                    <a:lstStyle/>
                    <a:p>
                      <a:pPr algn="ctr"/>
                      <a:r>
                        <a:rPr lang="en-IN" dirty="0"/>
                        <a:t>₹12,500</a:t>
                      </a:r>
                    </a:p>
                  </a:txBody>
                  <a:tcPr/>
                </a:tc>
                <a:tc>
                  <a:txBody>
                    <a:bodyPr/>
                    <a:lstStyle/>
                    <a:p>
                      <a:pPr algn="ctr"/>
                      <a:r>
                        <a:rPr lang="en-IN" dirty="0"/>
                        <a:t>₹25,000</a:t>
                      </a:r>
                    </a:p>
                  </a:txBody>
                  <a:tcPr/>
                </a:tc>
                <a:extLst>
                  <a:ext uri="{0D108BD9-81ED-4DB2-BD59-A6C34878D82A}">
                    <a16:rowId xmlns:a16="http://schemas.microsoft.com/office/drawing/2014/main" val="172766576"/>
                  </a:ext>
                </a:extLst>
              </a:tr>
            </a:tbl>
          </a:graphicData>
        </a:graphic>
      </p:graphicFrame>
    </p:spTree>
    <p:extLst>
      <p:ext uri="{BB962C8B-B14F-4D97-AF65-F5344CB8AC3E}">
        <p14:creationId xmlns:p14="http://schemas.microsoft.com/office/powerpoint/2010/main" val="1720980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785-E10F-AD32-8B3F-ECD2B62012B3}"/>
              </a:ext>
            </a:extLst>
          </p:cNvPr>
          <p:cNvSpPr>
            <a:spLocks noGrp="1"/>
          </p:cNvSpPr>
          <p:nvPr>
            <p:ph type="title"/>
          </p:nvPr>
        </p:nvSpPr>
        <p:spPr/>
        <p:txBody>
          <a:bodyPr/>
          <a:lstStyle/>
          <a:p>
            <a:pPr algn="ctr"/>
            <a:r>
              <a:rPr lang="en-US" dirty="0"/>
              <a:t>Regime &amp; Benefits</a:t>
            </a:r>
            <a:endParaRPr lang="en-IN" dirty="0"/>
          </a:p>
        </p:txBody>
      </p:sp>
      <p:graphicFrame>
        <p:nvGraphicFramePr>
          <p:cNvPr id="7" name="Table 6">
            <a:extLst>
              <a:ext uri="{FF2B5EF4-FFF2-40B4-BE49-F238E27FC236}">
                <a16:creationId xmlns:a16="http://schemas.microsoft.com/office/drawing/2014/main" id="{5296571D-A1BB-03F6-38F2-9760113FB729}"/>
              </a:ext>
            </a:extLst>
          </p:cNvPr>
          <p:cNvGraphicFramePr>
            <a:graphicFrameLocks noGrp="1"/>
          </p:cNvGraphicFramePr>
          <p:nvPr>
            <p:extLst>
              <p:ext uri="{D42A27DB-BD31-4B8C-83A1-F6EECF244321}">
                <p14:modId xmlns:p14="http://schemas.microsoft.com/office/powerpoint/2010/main" val="3694158205"/>
              </p:ext>
            </p:extLst>
          </p:nvPr>
        </p:nvGraphicFramePr>
        <p:xfrm>
          <a:off x="1948873" y="1523229"/>
          <a:ext cx="8127999" cy="4451238"/>
        </p:xfrm>
        <a:graphic>
          <a:graphicData uri="http://schemas.openxmlformats.org/drawingml/2006/table">
            <a:tbl>
              <a:tblPr firstRow="1" bandRow="1">
                <a:tableStyleId>{073A0DAA-6AF3-43AB-8588-CEC1D06C72B9}</a:tableStyleId>
              </a:tblPr>
              <a:tblGrid>
                <a:gridCol w="4802909">
                  <a:extLst>
                    <a:ext uri="{9D8B030D-6E8A-4147-A177-3AD203B41FA5}">
                      <a16:colId xmlns:a16="http://schemas.microsoft.com/office/drawing/2014/main" val="184204177"/>
                    </a:ext>
                  </a:extLst>
                </a:gridCol>
                <a:gridCol w="1653309">
                  <a:extLst>
                    <a:ext uri="{9D8B030D-6E8A-4147-A177-3AD203B41FA5}">
                      <a16:colId xmlns:a16="http://schemas.microsoft.com/office/drawing/2014/main" val="3658317254"/>
                    </a:ext>
                  </a:extLst>
                </a:gridCol>
                <a:gridCol w="1671781">
                  <a:extLst>
                    <a:ext uri="{9D8B030D-6E8A-4147-A177-3AD203B41FA5}">
                      <a16:colId xmlns:a16="http://schemas.microsoft.com/office/drawing/2014/main" val="2457693399"/>
                    </a:ext>
                  </a:extLst>
                </a:gridCol>
              </a:tblGrid>
              <a:tr h="635193">
                <a:tc>
                  <a:txBody>
                    <a:bodyPr/>
                    <a:lstStyle/>
                    <a:p>
                      <a:pPr algn="ctr"/>
                      <a:r>
                        <a:rPr lang="en-US" dirty="0"/>
                        <a:t>Allowable Exemption</a:t>
                      </a:r>
                      <a:endParaRPr lang="en-IN" dirty="0"/>
                    </a:p>
                  </a:txBody>
                  <a:tcPr/>
                </a:tc>
                <a:tc>
                  <a:txBody>
                    <a:bodyPr/>
                    <a:lstStyle/>
                    <a:p>
                      <a:pPr algn="ctr"/>
                      <a:r>
                        <a:rPr lang="en-US" dirty="0"/>
                        <a:t>Old Regime</a:t>
                      </a:r>
                      <a:endParaRPr lang="en-IN" dirty="0"/>
                    </a:p>
                  </a:txBody>
                  <a:tcPr/>
                </a:tc>
                <a:tc>
                  <a:txBody>
                    <a:bodyPr/>
                    <a:lstStyle/>
                    <a:p>
                      <a:pPr algn="ctr"/>
                      <a:r>
                        <a:rPr lang="en-US" dirty="0"/>
                        <a:t>New Regime</a:t>
                      </a:r>
                      <a:endParaRPr lang="en-IN" dirty="0"/>
                    </a:p>
                  </a:txBody>
                  <a:tcPr/>
                </a:tc>
                <a:extLst>
                  <a:ext uri="{0D108BD9-81ED-4DB2-BD59-A6C34878D82A}">
                    <a16:rowId xmlns:a16="http://schemas.microsoft.com/office/drawing/2014/main" val="1154591516"/>
                  </a:ext>
                </a:extLst>
              </a:tr>
              <a:tr h="635193">
                <a:tc>
                  <a:txBody>
                    <a:bodyPr/>
                    <a:lstStyle/>
                    <a:p>
                      <a:r>
                        <a:rPr lang="en-US" dirty="0"/>
                        <a:t>House Rent Allowance </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p>
                      <a:pPr algn="ctr"/>
                      <a:endParaRPr lang="en-IN" dirty="0"/>
                    </a:p>
                  </a:txBody>
                  <a:tcPr/>
                </a:tc>
                <a:extLst>
                  <a:ext uri="{0D108BD9-81ED-4DB2-BD59-A6C34878D82A}">
                    <a16:rowId xmlns:a16="http://schemas.microsoft.com/office/drawing/2014/main" val="2253750569"/>
                  </a:ext>
                </a:extLst>
              </a:tr>
              <a:tr h="635193">
                <a:tc>
                  <a:txBody>
                    <a:bodyPr/>
                    <a:lstStyle/>
                    <a:p>
                      <a:r>
                        <a:rPr lang="en-US" dirty="0"/>
                        <a:t>Food Allowance</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3971921568"/>
                  </a:ext>
                </a:extLst>
              </a:tr>
              <a:tr h="635193">
                <a:tc>
                  <a:txBody>
                    <a:bodyPr/>
                    <a:lstStyle/>
                    <a:p>
                      <a:r>
                        <a:rPr lang="en-US" dirty="0"/>
                        <a:t>Exemption for VRS (Sec.10(10C))</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172766576"/>
                  </a:ext>
                </a:extLst>
              </a:tr>
              <a:tr h="635193">
                <a:tc>
                  <a:txBody>
                    <a:bodyPr/>
                    <a:lstStyle/>
                    <a:p>
                      <a:r>
                        <a:rPr lang="en-US" dirty="0"/>
                        <a:t>Gratuity u/s 10(10)</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3777810318"/>
                  </a:ext>
                </a:extLst>
              </a:tr>
              <a:tr h="635193">
                <a:tc>
                  <a:txBody>
                    <a:bodyPr/>
                    <a:lstStyle/>
                    <a:p>
                      <a:r>
                        <a:rPr lang="en-US" dirty="0"/>
                        <a:t>Leave Encashment u/s 10(10AA)</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3895993053"/>
                  </a:ext>
                </a:extLst>
              </a:tr>
              <a:tr h="635193">
                <a:tc>
                  <a:txBody>
                    <a:bodyPr/>
                    <a:lstStyle/>
                    <a:p>
                      <a:r>
                        <a:rPr lang="en-US" dirty="0"/>
                        <a:t>Transport allowance for specially abled person</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493729607"/>
                  </a:ext>
                </a:extLst>
              </a:tr>
            </a:tbl>
          </a:graphicData>
        </a:graphic>
      </p:graphicFrame>
    </p:spTree>
    <p:extLst>
      <p:ext uri="{BB962C8B-B14F-4D97-AF65-F5344CB8AC3E}">
        <p14:creationId xmlns:p14="http://schemas.microsoft.com/office/powerpoint/2010/main" val="4258799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695E-4959-6464-19BD-4E2E78A052F5}"/>
              </a:ext>
            </a:extLst>
          </p:cNvPr>
          <p:cNvSpPr>
            <a:spLocks noGrp="1"/>
          </p:cNvSpPr>
          <p:nvPr>
            <p:ph type="title"/>
          </p:nvPr>
        </p:nvSpPr>
        <p:spPr/>
        <p:txBody>
          <a:bodyPr/>
          <a:lstStyle/>
          <a:p>
            <a:pPr algn="ctr"/>
            <a:r>
              <a:rPr lang="en-US" dirty="0"/>
              <a:t>Regime &amp; Benefits</a:t>
            </a:r>
            <a:endParaRPr lang="en-IN" dirty="0"/>
          </a:p>
        </p:txBody>
      </p:sp>
      <p:graphicFrame>
        <p:nvGraphicFramePr>
          <p:cNvPr id="7" name="Table 6">
            <a:extLst>
              <a:ext uri="{FF2B5EF4-FFF2-40B4-BE49-F238E27FC236}">
                <a16:creationId xmlns:a16="http://schemas.microsoft.com/office/drawing/2014/main" id="{29BEF9CB-3CEB-B006-8723-5BA46CBEAE6C}"/>
              </a:ext>
            </a:extLst>
          </p:cNvPr>
          <p:cNvGraphicFramePr>
            <a:graphicFrameLocks noGrp="1"/>
          </p:cNvGraphicFramePr>
          <p:nvPr>
            <p:extLst>
              <p:ext uri="{D42A27DB-BD31-4B8C-83A1-F6EECF244321}">
                <p14:modId xmlns:p14="http://schemas.microsoft.com/office/powerpoint/2010/main" val="826480144"/>
              </p:ext>
            </p:extLst>
          </p:nvPr>
        </p:nvGraphicFramePr>
        <p:xfrm>
          <a:off x="1948873" y="1523229"/>
          <a:ext cx="8127999" cy="2555433"/>
        </p:xfrm>
        <a:graphic>
          <a:graphicData uri="http://schemas.openxmlformats.org/drawingml/2006/table">
            <a:tbl>
              <a:tblPr firstRow="1" bandRow="1">
                <a:tableStyleId>{073A0DAA-6AF3-43AB-8588-CEC1D06C72B9}</a:tableStyleId>
              </a:tblPr>
              <a:tblGrid>
                <a:gridCol w="4802909">
                  <a:extLst>
                    <a:ext uri="{9D8B030D-6E8A-4147-A177-3AD203B41FA5}">
                      <a16:colId xmlns:a16="http://schemas.microsoft.com/office/drawing/2014/main" val="184204177"/>
                    </a:ext>
                  </a:extLst>
                </a:gridCol>
                <a:gridCol w="1653309">
                  <a:extLst>
                    <a:ext uri="{9D8B030D-6E8A-4147-A177-3AD203B41FA5}">
                      <a16:colId xmlns:a16="http://schemas.microsoft.com/office/drawing/2014/main" val="3658317254"/>
                    </a:ext>
                  </a:extLst>
                </a:gridCol>
                <a:gridCol w="1671781">
                  <a:extLst>
                    <a:ext uri="{9D8B030D-6E8A-4147-A177-3AD203B41FA5}">
                      <a16:colId xmlns:a16="http://schemas.microsoft.com/office/drawing/2014/main" val="2457693399"/>
                    </a:ext>
                  </a:extLst>
                </a:gridCol>
              </a:tblGrid>
              <a:tr h="635193">
                <a:tc>
                  <a:txBody>
                    <a:bodyPr/>
                    <a:lstStyle/>
                    <a:p>
                      <a:pPr algn="ctr"/>
                      <a:r>
                        <a:rPr lang="en-US" dirty="0"/>
                        <a:t>Other Deductions</a:t>
                      </a:r>
                      <a:endParaRPr lang="en-IN" dirty="0"/>
                    </a:p>
                  </a:txBody>
                  <a:tcPr/>
                </a:tc>
                <a:tc>
                  <a:txBody>
                    <a:bodyPr/>
                    <a:lstStyle/>
                    <a:p>
                      <a:pPr algn="ctr"/>
                      <a:r>
                        <a:rPr lang="en-US" dirty="0"/>
                        <a:t>Old Regime</a:t>
                      </a:r>
                      <a:endParaRPr lang="en-IN" dirty="0"/>
                    </a:p>
                  </a:txBody>
                  <a:tcPr/>
                </a:tc>
                <a:tc>
                  <a:txBody>
                    <a:bodyPr/>
                    <a:lstStyle/>
                    <a:p>
                      <a:pPr algn="ctr"/>
                      <a:r>
                        <a:rPr lang="en-US" dirty="0"/>
                        <a:t>New Regime</a:t>
                      </a:r>
                      <a:endParaRPr lang="en-IN" dirty="0"/>
                    </a:p>
                  </a:txBody>
                  <a:tcPr/>
                </a:tc>
                <a:extLst>
                  <a:ext uri="{0D108BD9-81ED-4DB2-BD59-A6C34878D82A}">
                    <a16:rowId xmlns:a16="http://schemas.microsoft.com/office/drawing/2014/main" val="1154591516"/>
                  </a:ext>
                </a:extLst>
              </a:tr>
              <a:tr h="635193">
                <a:tc>
                  <a:txBody>
                    <a:bodyPr/>
                    <a:lstStyle/>
                    <a:p>
                      <a:r>
                        <a:rPr lang="en-US" dirty="0"/>
                        <a:t>Professional Tax</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p>
                      <a:pPr algn="ctr"/>
                      <a:endParaRPr lang="en-IN" dirty="0"/>
                    </a:p>
                  </a:txBody>
                  <a:tcPr/>
                </a:tc>
                <a:extLst>
                  <a:ext uri="{0D108BD9-81ED-4DB2-BD59-A6C34878D82A}">
                    <a16:rowId xmlns:a16="http://schemas.microsoft.com/office/drawing/2014/main" val="2253750569"/>
                  </a:ext>
                </a:extLst>
              </a:tr>
              <a:tr h="635193">
                <a:tc>
                  <a:txBody>
                    <a:bodyPr/>
                    <a:lstStyle/>
                    <a:p>
                      <a:r>
                        <a:rPr lang="en-US" dirty="0"/>
                        <a:t>Interest on home loan u/s 24b on self – occupied or vacant property</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3971921568"/>
                  </a:ext>
                </a:extLst>
              </a:tr>
              <a:tr h="6351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Interest on home loan u/s 24b on let – out property</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172766576"/>
                  </a:ext>
                </a:extLst>
              </a:tr>
            </a:tbl>
          </a:graphicData>
        </a:graphic>
      </p:graphicFrame>
    </p:spTree>
    <p:extLst>
      <p:ext uri="{BB962C8B-B14F-4D97-AF65-F5344CB8AC3E}">
        <p14:creationId xmlns:p14="http://schemas.microsoft.com/office/powerpoint/2010/main" val="3640407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785-E10F-AD32-8B3F-ECD2B62012B3}"/>
              </a:ext>
            </a:extLst>
          </p:cNvPr>
          <p:cNvSpPr>
            <a:spLocks noGrp="1"/>
          </p:cNvSpPr>
          <p:nvPr>
            <p:ph type="title"/>
          </p:nvPr>
        </p:nvSpPr>
        <p:spPr>
          <a:xfrm>
            <a:off x="838200" y="365125"/>
            <a:ext cx="10515600" cy="706293"/>
          </a:xfrm>
        </p:spPr>
        <p:txBody>
          <a:bodyPr/>
          <a:lstStyle/>
          <a:p>
            <a:pPr algn="ctr"/>
            <a:r>
              <a:rPr lang="en-US" dirty="0"/>
              <a:t>Regime &amp; Benefits</a:t>
            </a:r>
            <a:endParaRPr lang="en-IN" dirty="0"/>
          </a:p>
        </p:txBody>
      </p:sp>
      <p:graphicFrame>
        <p:nvGraphicFramePr>
          <p:cNvPr id="7" name="Table 6">
            <a:extLst>
              <a:ext uri="{FF2B5EF4-FFF2-40B4-BE49-F238E27FC236}">
                <a16:creationId xmlns:a16="http://schemas.microsoft.com/office/drawing/2014/main" id="{5296571D-A1BB-03F6-38F2-9760113FB729}"/>
              </a:ext>
            </a:extLst>
          </p:cNvPr>
          <p:cNvGraphicFramePr>
            <a:graphicFrameLocks noGrp="1"/>
          </p:cNvGraphicFramePr>
          <p:nvPr>
            <p:extLst>
              <p:ext uri="{D42A27DB-BD31-4B8C-83A1-F6EECF244321}">
                <p14:modId xmlns:p14="http://schemas.microsoft.com/office/powerpoint/2010/main" val="2717998929"/>
              </p:ext>
            </p:extLst>
          </p:nvPr>
        </p:nvGraphicFramePr>
        <p:xfrm>
          <a:off x="1948873" y="1071418"/>
          <a:ext cx="8127999" cy="4932221"/>
        </p:xfrm>
        <a:graphic>
          <a:graphicData uri="http://schemas.openxmlformats.org/drawingml/2006/table">
            <a:tbl>
              <a:tblPr firstRow="1" bandRow="1">
                <a:tableStyleId>{073A0DAA-6AF3-43AB-8588-CEC1D06C72B9}</a:tableStyleId>
              </a:tblPr>
              <a:tblGrid>
                <a:gridCol w="4802909">
                  <a:extLst>
                    <a:ext uri="{9D8B030D-6E8A-4147-A177-3AD203B41FA5}">
                      <a16:colId xmlns:a16="http://schemas.microsoft.com/office/drawing/2014/main" val="184204177"/>
                    </a:ext>
                  </a:extLst>
                </a:gridCol>
                <a:gridCol w="1653309">
                  <a:extLst>
                    <a:ext uri="{9D8B030D-6E8A-4147-A177-3AD203B41FA5}">
                      <a16:colId xmlns:a16="http://schemas.microsoft.com/office/drawing/2014/main" val="3658317254"/>
                    </a:ext>
                  </a:extLst>
                </a:gridCol>
                <a:gridCol w="1671781">
                  <a:extLst>
                    <a:ext uri="{9D8B030D-6E8A-4147-A177-3AD203B41FA5}">
                      <a16:colId xmlns:a16="http://schemas.microsoft.com/office/drawing/2014/main" val="2457693399"/>
                    </a:ext>
                  </a:extLst>
                </a:gridCol>
              </a:tblGrid>
              <a:tr h="531717">
                <a:tc>
                  <a:txBody>
                    <a:bodyPr/>
                    <a:lstStyle/>
                    <a:p>
                      <a:pPr algn="ctr"/>
                      <a:r>
                        <a:rPr lang="en-US" dirty="0"/>
                        <a:t>Chapter VI A Deductions</a:t>
                      </a:r>
                      <a:endParaRPr lang="en-IN" dirty="0"/>
                    </a:p>
                  </a:txBody>
                  <a:tcPr/>
                </a:tc>
                <a:tc>
                  <a:txBody>
                    <a:bodyPr/>
                    <a:lstStyle/>
                    <a:p>
                      <a:pPr algn="ctr"/>
                      <a:r>
                        <a:rPr lang="en-US" dirty="0"/>
                        <a:t>Old Regime</a:t>
                      </a:r>
                      <a:endParaRPr lang="en-IN" dirty="0"/>
                    </a:p>
                  </a:txBody>
                  <a:tcPr/>
                </a:tc>
                <a:tc>
                  <a:txBody>
                    <a:bodyPr/>
                    <a:lstStyle/>
                    <a:p>
                      <a:pPr algn="ctr"/>
                      <a:r>
                        <a:rPr lang="en-US" dirty="0"/>
                        <a:t>New Regime</a:t>
                      </a:r>
                      <a:endParaRPr lang="en-IN" dirty="0"/>
                    </a:p>
                  </a:txBody>
                  <a:tcPr/>
                </a:tc>
                <a:extLst>
                  <a:ext uri="{0D108BD9-81ED-4DB2-BD59-A6C34878D82A}">
                    <a16:rowId xmlns:a16="http://schemas.microsoft.com/office/drawing/2014/main" val="1154591516"/>
                  </a:ext>
                </a:extLst>
              </a:tr>
              <a:tr h="678485">
                <a:tc>
                  <a:txBody>
                    <a:bodyPr/>
                    <a:lstStyle/>
                    <a:p>
                      <a:r>
                        <a:rPr lang="en-US" dirty="0"/>
                        <a:t>Section 80 C – Life Insurance, Contribution to PF, Contribution to PPF, Housing Loan </a:t>
                      </a:r>
                      <a:r>
                        <a:rPr lang="en-US" dirty="0" err="1"/>
                        <a:t>Repayment,etc</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p>
                      <a:pPr algn="ctr"/>
                      <a:endParaRPr lang="en-IN" dirty="0"/>
                    </a:p>
                  </a:txBody>
                  <a:tcPr/>
                </a:tc>
                <a:extLst>
                  <a:ext uri="{0D108BD9-81ED-4DB2-BD59-A6C34878D82A}">
                    <a16:rowId xmlns:a16="http://schemas.microsoft.com/office/drawing/2014/main" val="2253750569"/>
                  </a:ext>
                </a:extLst>
              </a:tr>
              <a:tr h="531717">
                <a:tc>
                  <a:txBody>
                    <a:bodyPr/>
                    <a:lstStyle/>
                    <a:p>
                      <a:r>
                        <a:rPr lang="en-US" dirty="0"/>
                        <a:t>Section 80D – Medical Expenditure / Insurance</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3971921568"/>
                  </a:ext>
                </a:extLst>
              </a:tr>
              <a:tr h="531717">
                <a:tc>
                  <a:txBody>
                    <a:bodyPr/>
                    <a:lstStyle/>
                    <a:p>
                      <a:r>
                        <a:rPr lang="en-US" dirty="0"/>
                        <a:t>Section 80G - Donations</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172766576"/>
                  </a:ext>
                </a:extLst>
              </a:tr>
              <a:tr h="531717">
                <a:tc>
                  <a:txBody>
                    <a:bodyPr/>
                    <a:lstStyle/>
                    <a:p>
                      <a:r>
                        <a:rPr lang="en-US" dirty="0"/>
                        <a:t>Section 80CCD(1B)</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3777810318"/>
                  </a:ext>
                </a:extLst>
              </a:tr>
              <a:tr h="531717">
                <a:tc>
                  <a:txBody>
                    <a:bodyPr/>
                    <a:lstStyle/>
                    <a:p>
                      <a:r>
                        <a:rPr lang="en-US" dirty="0"/>
                        <a:t>Section 80CCD(2)</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a</a:t>
                      </a:r>
                      <a:endParaRPr lang="en-IN" dirty="0">
                        <a:latin typeface="Webdings" panose="05030102010509060703" pitchFamily="18" charset="2"/>
                      </a:endParaRPr>
                    </a:p>
                  </a:txBody>
                  <a:tcPr/>
                </a:tc>
                <a:extLst>
                  <a:ext uri="{0D108BD9-81ED-4DB2-BD59-A6C34878D82A}">
                    <a16:rowId xmlns:a16="http://schemas.microsoft.com/office/drawing/2014/main" val="3895993053"/>
                  </a:ext>
                </a:extLst>
              </a:tr>
              <a:tr h="531717">
                <a:tc>
                  <a:txBody>
                    <a:bodyPr/>
                    <a:lstStyle/>
                    <a:p>
                      <a:r>
                        <a:rPr lang="en-US" dirty="0"/>
                        <a:t>Section 80E – Interest on Education Loan</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493729607"/>
                  </a:ext>
                </a:extLst>
              </a:tr>
              <a:tr h="531717">
                <a:tc>
                  <a:txBody>
                    <a:bodyPr/>
                    <a:lstStyle/>
                    <a:p>
                      <a:r>
                        <a:rPr lang="en-US" dirty="0"/>
                        <a:t>Section 80TTA or 80TTB – Bank Interest</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614725785"/>
                  </a:ext>
                </a:extLst>
              </a:tr>
              <a:tr h="531717">
                <a:tc>
                  <a:txBody>
                    <a:bodyPr/>
                    <a:lstStyle/>
                    <a:p>
                      <a:r>
                        <a:rPr lang="en-US" dirty="0"/>
                        <a:t>Section 80U – Disabled Individual</a:t>
                      </a:r>
                      <a:endParaRPr lang="en-IN" dirty="0"/>
                    </a:p>
                  </a:txBody>
                  <a:tcPr/>
                </a:tc>
                <a:tc>
                  <a:txBody>
                    <a:bodyPr/>
                    <a:lstStyle/>
                    <a:p>
                      <a:pPr algn="ctr"/>
                      <a:r>
                        <a:rPr lang="en-US" dirty="0">
                          <a:latin typeface="Webdings" panose="05030102010509060703" pitchFamily="18" charset="2"/>
                        </a:rPr>
                        <a:t>a</a:t>
                      </a:r>
                      <a:endParaRPr lang="en-IN" dirty="0">
                        <a:latin typeface="Webdings" panose="05030102010509060703" pitchFamily="18"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Webdings" panose="05030102010509060703" pitchFamily="18" charset="2"/>
                        </a:rPr>
                        <a:t>r</a:t>
                      </a:r>
                      <a:endParaRPr lang="en-IN" dirty="0">
                        <a:latin typeface="Webdings" panose="05030102010509060703" pitchFamily="18" charset="2"/>
                      </a:endParaRPr>
                    </a:p>
                  </a:txBody>
                  <a:tcPr/>
                </a:tc>
                <a:extLst>
                  <a:ext uri="{0D108BD9-81ED-4DB2-BD59-A6C34878D82A}">
                    <a16:rowId xmlns:a16="http://schemas.microsoft.com/office/drawing/2014/main" val="3436917032"/>
                  </a:ext>
                </a:extLst>
              </a:tr>
            </a:tbl>
          </a:graphicData>
        </a:graphic>
      </p:graphicFrame>
    </p:spTree>
    <p:extLst>
      <p:ext uri="{BB962C8B-B14F-4D97-AF65-F5344CB8AC3E}">
        <p14:creationId xmlns:p14="http://schemas.microsoft.com/office/powerpoint/2010/main" val="3551336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785-E10F-AD32-8B3F-ECD2B62012B3}"/>
              </a:ext>
            </a:extLst>
          </p:cNvPr>
          <p:cNvSpPr>
            <a:spLocks noGrp="1"/>
          </p:cNvSpPr>
          <p:nvPr>
            <p:ph type="title"/>
          </p:nvPr>
        </p:nvSpPr>
        <p:spPr>
          <a:xfrm>
            <a:off x="838200" y="365125"/>
            <a:ext cx="10515600" cy="706293"/>
          </a:xfrm>
        </p:spPr>
        <p:txBody>
          <a:bodyPr/>
          <a:lstStyle/>
          <a:p>
            <a:pPr algn="ctr"/>
            <a:r>
              <a:rPr lang="en-US" dirty="0"/>
              <a:t>Regime &amp; Benefits</a:t>
            </a:r>
            <a:endParaRPr lang="en-IN" dirty="0"/>
          </a:p>
        </p:txBody>
      </p:sp>
      <p:graphicFrame>
        <p:nvGraphicFramePr>
          <p:cNvPr id="3" name="Table 2">
            <a:extLst>
              <a:ext uri="{FF2B5EF4-FFF2-40B4-BE49-F238E27FC236}">
                <a16:creationId xmlns:a16="http://schemas.microsoft.com/office/drawing/2014/main" id="{17DB2500-97BB-926A-E3DA-CAB455A6F865}"/>
              </a:ext>
            </a:extLst>
          </p:cNvPr>
          <p:cNvGraphicFramePr>
            <a:graphicFrameLocks noGrp="1"/>
          </p:cNvGraphicFramePr>
          <p:nvPr>
            <p:extLst>
              <p:ext uri="{D42A27DB-BD31-4B8C-83A1-F6EECF244321}">
                <p14:modId xmlns:p14="http://schemas.microsoft.com/office/powerpoint/2010/main" val="2063859650"/>
              </p:ext>
            </p:extLst>
          </p:nvPr>
        </p:nvGraphicFramePr>
        <p:xfrm>
          <a:off x="1485899" y="1421794"/>
          <a:ext cx="9356272" cy="3515964"/>
        </p:xfrm>
        <a:graphic>
          <a:graphicData uri="http://schemas.openxmlformats.org/drawingml/2006/table">
            <a:tbl>
              <a:tblPr firstRow="1" bandRow="1">
                <a:tableStyleId>{073A0DAA-6AF3-43AB-8588-CEC1D06C72B9}</a:tableStyleId>
              </a:tblPr>
              <a:tblGrid>
                <a:gridCol w="2339068">
                  <a:extLst>
                    <a:ext uri="{9D8B030D-6E8A-4147-A177-3AD203B41FA5}">
                      <a16:colId xmlns:a16="http://schemas.microsoft.com/office/drawing/2014/main" val="456539108"/>
                    </a:ext>
                  </a:extLst>
                </a:gridCol>
                <a:gridCol w="2339068">
                  <a:extLst>
                    <a:ext uri="{9D8B030D-6E8A-4147-A177-3AD203B41FA5}">
                      <a16:colId xmlns:a16="http://schemas.microsoft.com/office/drawing/2014/main" val="2884161334"/>
                    </a:ext>
                  </a:extLst>
                </a:gridCol>
                <a:gridCol w="2339068">
                  <a:extLst>
                    <a:ext uri="{9D8B030D-6E8A-4147-A177-3AD203B41FA5}">
                      <a16:colId xmlns:a16="http://schemas.microsoft.com/office/drawing/2014/main" val="801604777"/>
                    </a:ext>
                  </a:extLst>
                </a:gridCol>
                <a:gridCol w="2339068">
                  <a:extLst>
                    <a:ext uri="{9D8B030D-6E8A-4147-A177-3AD203B41FA5}">
                      <a16:colId xmlns:a16="http://schemas.microsoft.com/office/drawing/2014/main" val="526631812"/>
                    </a:ext>
                  </a:extLst>
                </a:gridCol>
              </a:tblGrid>
              <a:tr h="902264">
                <a:tc>
                  <a:txBody>
                    <a:bodyPr/>
                    <a:lstStyle/>
                    <a:p>
                      <a:pPr algn="ctr"/>
                      <a:r>
                        <a:rPr lang="en-US" dirty="0"/>
                        <a:t>Slabs – Old Regime</a:t>
                      </a:r>
                      <a:endParaRPr lang="en-IN" dirty="0"/>
                    </a:p>
                  </a:txBody>
                  <a:tcPr/>
                </a:tc>
                <a:tc>
                  <a:txBody>
                    <a:bodyPr/>
                    <a:lstStyle/>
                    <a:p>
                      <a:pPr algn="ctr"/>
                      <a:r>
                        <a:rPr lang="en-US" dirty="0"/>
                        <a:t>Individuals - &lt; 60 years</a:t>
                      </a:r>
                      <a:endParaRPr lang="en-IN" dirty="0"/>
                    </a:p>
                  </a:txBody>
                  <a:tcPr/>
                </a:tc>
                <a:tc>
                  <a:txBody>
                    <a:bodyPr/>
                    <a:lstStyle/>
                    <a:p>
                      <a:pPr algn="ctr"/>
                      <a:r>
                        <a:rPr lang="en-US" dirty="0"/>
                        <a:t>Senior Citizens &gt;=60 </a:t>
                      </a:r>
                      <a:r>
                        <a:rPr lang="en-US" dirty="0" err="1"/>
                        <a:t>yrs</a:t>
                      </a:r>
                      <a:r>
                        <a:rPr lang="en-US" dirty="0"/>
                        <a:t> &lt;80 </a:t>
                      </a:r>
                      <a:r>
                        <a:rPr lang="en-US" dirty="0" err="1"/>
                        <a:t>yrs</a:t>
                      </a:r>
                      <a:endParaRPr lang="en-IN" dirty="0"/>
                    </a:p>
                  </a:txBody>
                  <a:tcPr/>
                </a:tc>
                <a:tc>
                  <a:txBody>
                    <a:bodyPr/>
                    <a:lstStyle/>
                    <a:p>
                      <a:pPr algn="ctr"/>
                      <a:r>
                        <a:rPr lang="en-US" dirty="0"/>
                        <a:t>Super Senior Citizens &gt;=80 </a:t>
                      </a:r>
                      <a:r>
                        <a:rPr lang="en-US" dirty="0" err="1"/>
                        <a:t>yrs</a:t>
                      </a:r>
                      <a:endParaRPr lang="en-IN" dirty="0"/>
                    </a:p>
                  </a:txBody>
                  <a:tcPr/>
                </a:tc>
                <a:extLst>
                  <a:ext uri="{0D108BD9-81ED-4DB2-BD59-A6C34878D82A}">
                    <a16:rowId xmlns:a16="http://schemas.microsoft.com/office/drawing/2014/main" val="3920514373"/>
                  </a:ext>
                </a:extLst>
              </a:tr>
              <a:tr h="522740">
                <a:tc>
                  <a:txBody>
                    <a:bodyPr/>
                    <a:lstStyle/>
                    <a:p>
                      <a:r>
                        <a:rPr lang="en-US" dirty="0" err="1"/>
                        <a:t>Upto</a:t>
                      </a:r>
                      <a:r>
                        <a:rPr lang="en-US" dirty="0"/>
                        <a:t> ₹2,50,000</a:t>
                      </a:r>
                      <a:endParaRPr lang="en-IN" dirty="0"/>
                    </a:p>
                  </a:txBody>
                  <a:tcPr/>
                </a:tc>
                <a:tc>
                  <a:txBody>
                    <a:bodyPr/>
                    <a:lstStyle/>
                    <a:p>
                      <a:pPr algn="ctr"/>
                      <a:r>
                        <a:rPr lang="en-US" dirty="0"/>
                        <a:t>Nil</a:t>
                      </a:r>
                      <a:endParaRPr lang="en-IN" dirty="0"/>
                    </a:p>
                  </a:txBody>
                  <a:tcPr/>
                </a:tc>
                <a:tc>
                  <a:txBody>
                    <a:bodyPr/>
                    <a:lstStyle/>
                    <a:p>
                      <a:pPr algn="ctr"/>
                      <a:r>
                        <a:rPr lang="en-US" dirty="0"/>
                        <a:t>Nil</a:t>
                      </a:r>
                      <a:endParaRPr lang="en-IN" dirty="0"/>
                    </a:p>
                  </a:txBody>
                  <a:tcPr/>
                </a:tc>
                <a:tc>
                  <a:txBody>
                    <a:bodyPr/>
                    <a:lstStyle/>
                    <a:p>
                      <a:pPr algn="ctr"/>
                      <a:r>
                        <a:rPr lang="en-US" dirty="0"/>
                        <a:t>Nil</a:t>
                      </a:r>
                      <a:endParaRPr lang="en-IN" dirty="0"/>
                    </a:p>
                  </a:txBody>
                  <a:tcPr/>
                </a:tc>
                <a:extLst>
                  <a:ext uri="{0D108BD9-81ED-4DB2-BD59-A6C34878D82A}">
                    <a16:rowId xmlns:a16="http://schemas.microsoft.com/office/drawing/2014/main" val="830709532"/>
                  </a:ext>
                </a:extLst>
              </a:tr>
              <a:tr h="522740">
                <a:tc>
                  <a:txBody>
                    <a:bodyPr/>
                    <a:lstStyle/>
                    <a:p>
                      <a:r>
                        <a:rPr lang="en-US" dirty="0"/>
                        <a:t>₹2,50,001 - ₹3,00,000</a:t>
                      </a:r>
                      <a:endParaRPr lang="en-IN" dirty="0"/>
                    </a:p>
                  </a:txBody>
                  <a:tcPr/>
                </a:tc>
                <a:tc>
                  <a:txBody>
                    <a:bodyPr/>
                    <a:lstStyle/>
                    <a:p>
                      <a:pPr algn="ctr"/>
                      <a:r>
                        <a:rPr lang="en-US" dirty="0"/>
                        <a:t>5%</a:t>
                      </a:r>
                      <a:endParaRPr lang="en-IN" dirty="0"/>
                    </a:p>
                  </a:txBody>
                  <a:tcPr/>
                </a:tc>
                <a:tc>
                  <a:txBody>
                    <a:bodyPr/>
                    <a:lstStyle/>
                    <a:p>
                      <a:pPr algn="ctr"/>
                      <a:r>
                        <a:rPr lang="en-US" dirty="0"/>
                        <a:t>Nil</a:t>
                      </a:r>
                      <a:endParaRPr lang="en-IN" dirty="0"/>
                    </a:p>
                  </a:txBody>
                  <a:tcPr/>
                </a:tc>
                <a:tc>
                  <a:txBody>
                    <a:bodyPr/>
                    <a:lstStyle/>
                    <a:p>
                      <a:pPr algn="ctr"/>
                      <a:r>
                        <a:rPr lang="en-US" dirty="0"/>
                        <a:t>Nil</a:t>
                      </a:r>
                      <a:endParaRPr lang="en-IN" dirty="0"/>
                    </a:p>
                  </a:txBody>
                  <a:tcPr/>
                </a:tc>
                <a:extLst>
                  <a:ext uri="{0D108BD9-81ED-4DB2-BD59-A6C34878D82A}">
                    <a16:rowId xmlns:a16="http://schemas.microsoft.com/office/drawing/2014/main" val="4138401277"/>
                  </a:ext>
                </a:extLst>
              </a:tr>
              <a:tr h="522740">
                <a:tc>
                  <a:txBody>
                    <a:bodyPr/>
                    <a:lstStyle/>
                    <a:p>
                      <a:r>
                        <a:rPr lang="en-US" dirty="0"/>
                        <a:t>₹3,00,001 - ₹5,00,000</a:t>
                      </a:r>
                      <a:endParaRPr lang="en-IN" dirty="0"/>
                    </a:p>
                  </a:txBody>
                  <a:tcPr/>
                </a:tc>
                <a:tc>
                  <a:txBody>
                    <a:bodyPr/>
                    <a:lstStyle/>
                    <a:p>
                      <a:pPr algn="ctr"/>
                      <a:r>
                        <a:rPr lang="en-US" dirty="0"/>
                        <a:t>5%</a:t>
                      </a:r>
                      <a:endParaRPr lang="en-IN" dirty="0"/>
                    </a:p>
                  </a:txBody>
                  <a:tcPr/>
                </a:tc>
                <a:tc>
                  <a:txBody>
                    <a:bodyPr/>
                    <a:lstStyle/>
                    <a:p>
                      <a:pPr algn="ctr"/>
                      <a:r>
                        <a:rPr lang="en-US" dirty="0"/>
                        <a:t>5%</a:t>
                      </a:r>
                      <a:endParaRPr lang="en-IN" dirty="0"/>
                    </a:p>
                  </a:txBody>
                  <a:tcPr/>
                </a:tc>
                <a:tc>
                  <a:txBody>
                    <a:bodyPr/>
                    <a:lstStyle/>
                    <a:p>
                      <a:pPr algn="ctr"/>
                      <a:r>
                        <a:rPr lang="en-US" dirty="0"/>
                        <a:t>Nil</a:t>
                      </a:r>
                      <a:endParaRPr lang="en-IN" dirty="0"/>
                    </a:p>
                  </a:txBody>
                  <a:tcPr/>
                </a:tc>
                <a:extLst>
                  <a:ext uri="{0D108BD9-81ED-4DB2-BD59-A6C34878D82A}">
                    <a16:rowId xmlns:a16="http://schemas.microsoft.com/office/drawing/2014/main" val="3467169760"/>
                  </a:ext>
                </a:extLst>
              </a:tr>
              <a:tr h="522740">
                <a:tc>
                  <a:txBody>
                    <a:bodyPr/>
                    <a:lstStyle/>
                    <a:p>
                      <a:r>
                        <a:rPr lang="en-US" dirty="0"/>
                        <a:t>₹5,00,001 - ₹10,00,000</a:t>
                      </a:r>
                      <a:endParaRPr lang="en-IN" dirty="0"/>
                    </a:p>
                  </a:txBody>
                  <a:tcPr/>
                </a:tc>
                <a:tc>
                  <a:txBody>
                    <a:bodyPr/>
                    <a:lstStyle/>
                    <a:p>
                      <a:pPr algn="ctr"/>
                      <a:r>
                        <a:rPr lang="en-US" dirty="0"/>
                        <a:t>20%</a:t>
                      </a:r>
                      <a:endParaRPr lang="en-IN" dirty="0"/>
                    </a:p>
                  </a:txBody>
                  <a:tcPr/>
                </a:tc>
                <a:tc>
                  <a:txBody>
                    <a:bodyPr/>
                    <a:lstStyle/>
                    <a:p>
                      <a:pPr algn="ctr"/>
                      <a:r>
                        <a:rPr lang="en-US" dirty="0"/>
                        <a:t>20%</a:t>
                      </a:r>
                      <a:endParaRPr lang="en-IN" dirty="0"/>
                    </a:p>
                  </a:txBody>
                  <a:tcPr/>
                </a:tc>
                <a:tc>
                  <a:txBody>
                    <a:bodyPr/>
                    <a:lstStyle/>
                    <a:p>
                      <a:pPr algn="ctr"/>
                      <a:r>
                        <a:rPr lang="en-US" dirty="0"/>
                        <a:t>20%</a:t>
                      </a:r>
                      <a:endParaRPr lang="en-IN" dirty="0"/>
                    </a:p>
                  </a:txBody>
                  <a:tcPr/>
                </a:tc>
                <a:extLst>
                  <a:ext uri="{0D108BD9-81ED-4DB2-BD59-A6C34878D82A}">
                    <a16:rowId xmlns:a16="http://schemas.microsoft.com/office/drawing/2014/main" val="142850271"/>
                  </a:ext>
                </a:extLst>
              </a:tr>
              <a:tr h="522740">
                <a:tc>
                  <a:txBody>
                    <a:bodyPr/>
                    <a:lstStyle/>
                    <a:p>
                      <a:r>
                        <a:rPr lang="en-US" dirty="0"/>
                        <a:t>Above ₹10,00,000</a:t>
                      </a:r>
                      <a:endParaRPr lang="en-IN" dirty="0"/>
                    </a:p>
                  </a:txBody>
                  <a:tcPr/>
                </a:tc>
                <a:tc>
                  <a:txBody>
                    <a:bodyPr/>
                    <a:lstStyle/>
                    <a:p>
                      <a:pPr algn="ctr"/>
                      <a:r>
                        <a:rPr lang="en-US" dirty="0"/>
                        <a:t>30%</a:t>
                      </a:r>
                      <a:endParaRPr lang="en-IN" dirty="0"/>
                    </a:p>
                  </a:txBody>
                  <a:tcPr/>
                </a:tc>
                <a:tc>
                  <a:txBody>
                    <a:bodyPr/>
                    <a:lstStyle/>
                    <a:p>
                      <a:pPr algn="ctr"/>
                      <a:r>
                        <a:rPr lang="en-US" dirty="0"/>
                        <a:t>30%</a:t>
                      </a:r>
                      <a:endParaRPr lang="en-IN" dirty="0"/>
                    </a:p>
                  </a:txBody>
                  <a:tcPr/>
                </a:tc>
                <a:tc>
                  <a:txBody>
                    <a:bodyPr/>
                    <a:lstStyle/>
                    <a:p>
                      <a:pPr algn="ctr"/>
                      <a:r>
                        <a:rPr lang="en-US" dirty="0"/>
                        <a:t>30%</a:t>
                      </a:r>
                      <a:endParaRPr lang="en-IN" dirty="0"/>
                    </a:p>
                  </a:txBody>
                  <a:tcPr/>
                </a:tc>
                <a:extLst>
                  <a:ext uri="{0D108BD9-81ED-4DB2-BD59-A6C34878D82A}">
                    <a16:rowId xmlns:a16="http://schemas.microsoft.com/office/drawing/2014/main" val="2091172939"/>
                  </a:ext>
                </a:extLst>
              </a:tr>
            </a:tbl>
          </a:graphicData>
        </a:graphic>
      </p:graphicFrame>
    </p:spTree>
    <p:extLst>
      <p:ext uri="{BB962C8B-B14F-4D97-AF65-F5344CB8AC3E}">
        <p14:creationId xmlns:p14="http://schemas.microsoft.com/office/powerpoint/2010/main" val="207073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785-E10F-AD32-8B3F-ECD2B62012B3}"/>
              </a:ext>
            </a:extLst>
          </p:cNvPr>
          <p:cNvSpPr>
            <a:spLocks noGrp="1"/>
          </p:cNvSpPr>
          <p:nvPr>
            <p:ph type="title"/>
          </p:nvPr>
        </p:nvSpPr>
        <p:spPr>
          <a:xfrm>
            <a:off x="838200" y="365125"/>
            <a:ext cx="10515600" cy="706293"/>
          </a:xfrm>
        </p:spPr>
        <p:txBody>
          <a:bodyPr/>
          <a:lstStyle/>
          <a:p>
            <a:pPr algn="ctr"/>
            <a:r>
              <a:rPr lang="en-US" dirty="0"/>
              <a:t>Regime &amp; Benefits</a:t>
            </a:r>
            <a:endParaRPr lang="en-IN" dirty="0"/>
          </a:p>
        </p:txBody>
      </p:sp>
      <p:graphicFrame>
        <p:nvGraphicFramePr>
          <p:cNvPr id="4" name="Table 3">
            <a:extLst>
              <a:ext uri="{FF2B5EF4-FFF2-40B4-BE49-F238E27FC236}">
                <a16:creationId xmlns:a16="http://schemas.microsoft.com/office/drawing/2014/main" id="{FF5F25C0-B766-4F37-69F9-EB326BE85A76}"/>
              </a:ext>
            </a:extLst>
          </p:cNvPr>
          <p:cNvGraphicFramePr>
            <a:graphicFrameLocks noGrp="1"/>
          </p:cNvGraphicFramePr>
          <p:nvPr>
            <p:extLst>
              <p:ext uri="{D42A27DB-BD31-4B8C-83A1-F6EECF244321}">
                <p14:modId xmlns:p14="http://schemas.microsoft.com/office/powerpoint/2010/main" val="3959779256"/>
              </p:ext>
            </p:extLst>
          </p:nvPr>
        </p:nvGraphicFramePr>
        <p:xfrm>
          <a:off x="2032000" y="1552422"/>
          <a:ext cx="8128000" cy="3266466"/>
        </p:xfrm>
        <a:graphic>
          <a:graphicData uri="http://schemas.openxmlformats.org/drawingml/2006/table">
            <a:tbl>
              <a:tblPr firstRow="1" bandRow="1">
                <a:tableStyleId>{073A0DAA-6AF3-43AB-8588-CEC1D06C72B9}</a:tableStyleId>
              </a:tblPr>
              <a:tblGrid>
                <a:gridCol w="4064000">
                  <a:extLst>
                    <a:ext uri="{9D8B030D-6E8A-4147-A177-3AD203B41FA5}">
                      <a16:colId xmlns:a16="http://schemas.microsoft.com/office/drawing/2014/main" val="1409573700"/>
                    </a:ext>
                  </a:extLst>
                </a:gridCol>
                <a:gridCol w="4064000">
                  <a:extLst>
                    <a:ext uri="{9D8B030D-6E8A-4147-A177-3AD203B41FA5}">
                      <a16:colId xmlns:a16="http://schemas.microsoft.com/office/drawing/2014/main" val="1637585306"/>
                    </a:ext>
                  </a:extLst>
                </a:gridCol>
              </a:tblGrid>
              <a:tr h="466638">
                <a:tc>
                  <a:txBody>
                    <a:bodyPr/>
                    <a:lstStyle/>
                    <a:p>
                      <a:pPr algn="ctr"/>
                      <a:r>
                        <a:rPr lang="en-US" dirty="0"/>
                        <a:t>Slabs – New Regime</a:t>
                      </a:r>
                      <a:endParaRPr lang="en-IN" dirty="0"/>
                    </a:p>
                  </a:txBody>
                  <a:tcPr/>
                </a:tc>
                <a:tc>
                  <a:txBody>
                    <a:bodyPr/>
                    <a:lstStyle/>
                    <a:p>
                      <a:pPr algn="ctr"/>
                      <a:r>
                        <a:rPr lang="en-US" dirty="0"/>
                        <a:t>Income Tax Rates</a:t>
                      </a:r>
                      <a:endParaRPr lang="en-IN" dirty="0"/>
                    </a:p>
                  </a:txBody>
                  <a:tcPr/>
                </a:tc>
                <a:extLst>
                  <a:ext uri="{0D108BD9-81ED-4DB2-BD59-A6C34878D82A}">
                    <a16:rowId xmlns:a16="http://schemas.microsoft.com/office/drawing/2014/main" val="2421693551"/>
                  </a:ext>
                </a:extLst>
              </a:tr>
              <a:tr h="466638">
                <a:tc>
                  <a:txBody>
                    <a:bodyPr/>
                    <a:lstStyle/>
                    <a:p>
                      <a:r>
                        <a:rPr lang="en-US" dirty="0" err="1"/>
                        <a:t>Upto</a:t>
                      </a:r>
                      <a:r>
                        <a:rPr lang="en-US" dirty="0"/>
                        <a:t> ₹3,00,000</a:t>
                      </a:r>
                      <a:endParaRPr lang="en-IN" dirty="0"/>
                    </a:p>
                  </a:txBody>
                  <a:tcPr/>
                </a:tc>
                <a:tc>
                  <a:txBody>
                    <a:bodyPr/>
                    <a:lstStyle/>
                    <a:p>
                      <a:pPr algn="ctr"/>
                      <a:r>
                        <a:rPr lang="en-US" dirty="0"/>
                        <a:t>Nil</a:t>
                      </a:r>
                      <a:endParaRPr lang="en-IN" dirty="0"/>
                    </a:p>
                  </a:txBody>
                  <a:tcPr/>
                </a:tc>
                <a:extLst>
                  <a:ext uri="{0D108BD9-81ED-4DB2-BD59-A6C34878D82A}">
                    <a16:rowId xmlns:a16="http://schemas.microsoft.com/office/drawing/2014/main" val="1298819821"/>
                  </a:ext>
                </a:extLst>
              </a:tr>
              <a:tr h="466638">
                <a:tc>
                  <a:txBody>
                    <a:bodyPr/>
                    <a:lstStyle/>
                    <a:p>
                      <a:r>
                        <a:rPr lang="en-US" dirty="0"/>
                        <a:t>₹3,00,001 - ₹6,00,000</a:t>
                      </a:r>
                      <a:endParaRPr lang="en-IN" dirty="0"/>
                    </a:p>
                  </a:txBody>
                  <a:tcPr/>
                </a:tc>
                <a:tc>
                  <a:txBody>
                    <a:bodyPr/>
                    <a:lstStyle/>
                    <a:p>
                      <a:pPr algn="ctr"/>
                      <a:r>
                        <a:rPr lang="en-US" dirty="0"/>
                        <a:t>5%</a:t>
                      </a:r>
                      <a:endParaRPr lang="en-IN" dirty="0"/>
                    </a:p>
                  </a:txBody>
                  <a:tcPr/>
                </a:tc>
                <a:extLst>
                  <a:ext uri="{0D108BD9-81ED-4DB2-BD59-A6C34878D82A}">
                    <a16:rowId xmlns:a16="http://schemas.microsoft.com/office/drawing/2014/main" val="1770304576"/>
                  </a:ext>
                </a:extLst>
              </a:tr>
              <a:tr h="466638">
                <a:tc>
                  <a:txBody>
                    <a:bodyPr/>
                    <a:lstStyle/>
                    <a:p>
                      <a:r>
                        <a:rPr lang="en-US" dirty="0"/>
                        <a:t>₹6,00,001 - ₹9,00,000</a:t>
                      </a:r>
                      <a:endParaRPr lang="en-IN" dirty="0"/>
                    </a:p>
                  </a:txBody>
                  <a:tcPr/>
                </a:tc>
                <a:tc>
                  <a:txBody>
                    <a:bodyPr/>
                    <a:lstStyle/>
                    <a:p>
                      <a:pPr algn="ctr"/>
                      <a:r>
                        <a:rPr lang="en-US" dirty="0"/>
                        <a:t>10%</a:t>
                      </a:r>
                      <a:endParaRPr lang="en-IN" dirty="0"/>
                    </a:p>
                  </a:txBody>
                  <a:tcPr/>
                </a:tc>
                <a:extLst>
                  <a:ext uri="{0D108BD9-81ED-4DB2-BD59-A6C34878D82A}">
                    <a16:rowId xmlns:a16="http://schemas.microsoft.com/office/drawing/2014/main" val="2495488284"/>
                  </a:ext>
                </a:extLst>
              </a:tr>
              <a:tr h="466638">
                <a:tc>
                  <a:txBody>
                    <a:bodyPr/>
                    <a:lstStyle/>
                    <a:p>
                      <a:r>
                        <a:rPr lang="en-US" dirty="0"/>
                        <a:t>₹9,00,001 - ₹12,00,000</a:t>
                      </a:r>
                      <a:endParaRPr lang="en-IN" dirty="0"/>
                    </a:p>
                  </a:txBody>
                  <a:tcPr/>
                </a:tc>
                <a:tc>
                  <a:txBody>
                    <a:bodyPr/>
                    <a:lstStyle/>
                    <a:p>
                      <a:pPr algn="ctr"/>
                      <a:r>
                        <a:rPr lang="en-US" dirty="0"/>
                        <a:t>15%</a:t>
                      </a:r>
                      <a:endParaRPr lang="en-IN" dirty="0"/>
                    </a:p>
                  </a:txBody>
                  <a:tcPr/>
                </a:tc>
                <a:extLst>
                  <a:ext uri="{0D108BD9-81ED-4DB2-BD59-A6C34878D82A}">
                    <a16:rowId xmlns:a16="http://schemas.microsoft.com/office/drawing/2014/main" val="1692390528"/>
                  </a:ext>
                </a:extLst>
              </a:tr>
              <a:tr h="466638">
                <a:tc>
                  <a:txBody>
                    <a:bodyPr/>
                    <a:lstStyle/>
                    <a:p>
                      <a:r>
                        <a:rPr lang="en-US" dirty="0"/>
                        <a:t>₹12,00,001 - ₹15,00,000</a:t>
                      </a:r>
                      <a:endParaRPr lang="en-IN" dirty="0"/>
                    </a:p>
                  </a:txBody>
                  <a:tcPr/>
                </a:tc>
                <a:tc>
                  <a:txBody>
                    <a:bodyPr/>
                    <a:lstStyle/>
                    <a:p>
                      <a:pPr algn="ctr"/>
                      <a:r>
                        <a:rPr lang="en-US" dirty="0"/>
                        <a:t>20%</a:t>
                      </a:r>
                      <a:endParaRPr lang="en-IN" dirty="0"/>
                    </a:p>
                  </a:txBody>
                  <a:tcPr/>
                </a:tc>
                <a:extLst>
                  <a:ext uri="{0D108BD9-81ED-4DB2-BD59-A6C34878D82A}">
                    <a16:rowId xmlns:a16="http://schemas.microsoft.com/office/drawing/2014/main" val="1455355554"/>
                  </a:ext>
                </a:extLst>
              </a:tr>
              <a:tr h="466638">
                <a:tc>
                  <a:txBody>
                    <a:bodyPr/>
                    <a:lstStyle/>
                    <a:p>
                      <a:r>
                        <a:rPr lang="en-US"/>
                        <a:t>Above ₹15,00,000</a:t>
                      </a:r>
                      <a:endParaRPr lang="en-IN" dirty="0"/>
                    </a:p>
                  </a:txBody>
                  <a:tcPr/>
                </a:tc>
                <a:tc>
                  <a:txBody>
                    <a:bodyPr/>
                    <a:lstStyle/>
                    <a:p>
                      <a:pPr algn="ctr"/>
                      <a:r>
                        <a:rPr lang="en-US" dirty="0"/>
                        <a:t>30%</a:t>
                      </a:r>
                      <a:endParaRPr lang="en-IN" dirty="0"/>
                    </a:p>
                  </a:txBody>
                  <a:tcPr/>
                </a:tc>
                <a:extLst>
                  <a:ext uri="{0D108BD9-81ED-4DB2-BD59-A6C34878D82A}">
                    <a16:rowId xmlns:a16="http://schemas.microsoft.com/office/drawing/2014/main" val="4177984347"/>
                  </a:ext>
                </a:extLst>
              </a:tr>
            </a:tbl>
          </a:graphicData>
        </a:graphic>
      </p:graphicFrame>
    </p:spTree>
    <p:extLst>
      <p:ext uri="{BB962C8B-B14F-4D97-AF65-F5344CB8AC3E}">
        <p14:creationId xmlns:p14="http://schemas.microsoft.com/office/powerpoint/2010/main" val="6221635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2013 - 2022 Theme</Template>
  <TotalTime>305</TotalTime>
  <Words>886</Words>
  <Application>Microsoft Office PowerPoint</Application>
  <PresentationFormat>Widescreen</PresentationFormat>
  <Paragraphs>173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Webdings</vt:lpstr>
      <vt:lpstr>Office Theme</vt:lpstr>
      <vt:lpstr>Computation of Income Tax Using Excel for an Individual </vt:lpstr>
      <vt:lpstr>Topics to be covered</vt:lpstr>
      <vt:lpstr>Residential Status</vt:lpstr>
      <vt:lpstr>Resident &amp; Ordinarily Resident</vt:lpstr>
      <vt:lpstr>RESIDENT BUT NOT ORDINARILY RESIDENT </vt:lpstr>
      <vt:lpstr>Non - Resident</vt:lpstr>
      <vt:lpstr>Points to be considered in each Head of Income</vt:lpstr>
      <vt:lpstr>Income from Salary</vt:lpstr>
      <vt:lpstr>Income from House Property</vt:lpstr>
      <vt:lpstr>Income from Capital Gains - Immovable Property</vt:lpstr>
      <vt:lpstr>Income from Other Sources</vt:lpstr>
      <vt:lpstr>Regime &amp; Benefits</vt:lpstr>
      <vt:lpstr>Regime &amp; Benefits</vt:lpstr>
      <vt:lpstr>Regime &amp; Benefits</vt:lpstr>
      <vt:lpstr>Regime &amp; Benefits</vt:lpstr>
      <vt:lpstr>Regime &amp; Benefits</vt:lpstr>
      <vt:lpstr>Regime &amp; Benefits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Yamuna Soundararajan</dc:creator>
  <cp:lastModifiedBy>Yamuna Soundararajan</cp:lastModifiedBy>
  <cp:revision>12</cp:revision>
  <dcterms:created xsi:type="dcterms:W3CDTF">2024-06-12T07:42:46Z</dcterms:created>
  <dcterms:modified xsi:type="dcterms:W3CDTF">2024-06-13T07:44:44Z</dcterms:modified>
</cp:coreProperties>
</file>